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15"/>
  </p:notesMasterIdLst>
  <p:sldIdLst>
    <p:sldId id="256" r:id="rId5"/>
    <p:sldId id="331" r:id="rId6"/>
    <p:sldId id="8497" r:id="rId7"/>
    <p:sldId id="8502" r:id="rId8"/>
    <p:sldId id="8504" r:id="rId9"/>
    <p:sldId id="8595" r:id="rId10"/>
    <p:sldId id="8596" r:id="rId11"/>
    <p:sldId id="8597" r:id="rId12"/>
    <p:sldId id="8598" r:id="rId13"/>
    <p:sldId id="8576" r:id="rId14"/>
    <p:sldId id="8550" r:id="rId15"/>
    <p:sldId id="8555" r:id="rId16"/>
    <p:sldId id="8553" r:id="rId17"/>
    <p:sldId id="8554" r:id="rId18"/>
    <p:sldId id="8552" r:id="rId19"/>
    <p:sldId id="8551" r:id="rId20"/>
    <p:sldId id="8557" r:id="rId21"/>
    <p:sldId id="8599" r:id="rId22"/>
    <p:sldId id="8556" r:id="rId23"/>
    <p:sldId id="8601" r:id="rId24"/>
    <p:sldId id="8602" r:id="rId25"/>
    <p:sldId id="8603" r:id="rId26"/>
    <p:sldId id="8604" r:id="rId27"/>
    <p:sldId id="8605" r:id="rId28"/>
    <p:sldId id="8606" r:id="rId29"/>
    <p:sldId id="8608" r:id="rId30"/>
    <p:sldId id="8607" r:id="rId31"/>
    <p:sldId id="8559" r:id="rId32"/>
    <p:sldId id="8558" r:id="rId33"/>
    <p:sldId id="8568" r:id="rId34"/>
    <p:sldId id="8569" r:id="rId35"/>
    <p:sldId id="8570" r:id="rId36"/>
    <p:sldId id="8571" r:id="rId37"/>
    <p:sldId id="8572" r:id="rId38"/>
    <p:sldId id="8567" r:id="rId39"/>
    <p:sldId id="8574" r:id="rId40"/>
    <p:sldId id="8573" r:id="rId41"/>
    <p:sldId id="8575" r:id="rId42"/>
    <p:sldId id="8577" r:id="rId43"/>
    <p:sldId id="8581" r:id="rId44"/>
    <p:sldId id="8582" r:id="rId45"/>
    <p:sldId id="8583" r:id="rId46"/>
    <p:sldId id="8586" r:id="rId47"/>
    <p:sldId id="8578" r:id="rId48"/>
    <p:sldId id="8579" r:id="rId49"/>
    <p:sldId id="8580" r:id="rId50"/>
    <p:sldId id="8561" r:id="rId51"/>
    <p:sldId id="8593" r:id="rId52"/>
    <p:sldId id="8584" r:id="rId53"/>
    <p:sldId id="8648" r:id="rId54"/>
    <p:sldId id="8649" r:id="rId55"/>
    <p:sldId id="8665" r:id="rId56"/>
    <p:sldId id="8652" r:id="rId57"/>
    <p:sldId id="8650" r:id="rId58"/>
    <p:sldId id="8560" r:id="rId59"/>
    <p:sldId id="8651" r:id="rId60"/>
    <p:sldId id="8653" r:id="rId61"/>
    <p:sldId id="8562" r:id="rId62"/>
    <p:sldId id="8563" r:id="rId63"/>
    <p:sldId id="8564" r:id="rId64"/>
    <p:sldId id="8565" r:id="rId65"/>
    <p:sldId id="8585" r:id="rId66"/>
    <p:sldId id="8609" r:id="rId67"/>
    <p:sldId id="8610" r:id="rId68"/>
    <p:sldId id="8587" r:id="rId69"/>
    <p:sldId id="8589" r:id="rId70"/>
    <p:sldId id="8588" r:id="rId71"/>
    <p:sldId id="8590" r:id="rId72"/>
    <p:sldId id="8591" r:id="rId73"/>
    <p:sldId id="8640" r:id="rId74"/>
    <p:sldId id="8662" r:id="rId75"/>
    <p:sldId id="8663" r:id="rId76"/>
    <p:sldId id="8654" r:id="rId77"/>
    <p:sldId id="8655" r:id="rId78"/>
    <p:sldId id="8656" r:id="rId79"/>
    <p:sldId id="8657" r:id="rId80"/>
    <p:sldId id="8658" r:id="rId81"/>
    <p:sldId id="8659" r:id="rId82"/>
    <p:sldId id="8661" r:id="rId83"/>
    <p:sldId id="8642" r:id="rId84"/>
    <p:sldId id="8660" r:id="rId85"/>
    <p:sldId id="8624" r:id="rId86"/>
    <p:sldId id="8618" r:id="rId87"/>
    <p:sldId id="8625" r:id="rId88"/>
    <p:sldId id="8619" r:id="rId89"/>
    <p:sldId id="8616" r:id="rId90"/>
    <p:sldId id="8617" r:id="rId91"/>
    <p:sldId id="8620" r:id="rId92"/>
    <p:sldId id="8621" r:id="rId93"/>
    <p:sldId id="8623" r:id="rId94"/>
    <p:sldId id="8626" r:id="rId95"/>
    <p:sldId id="8627" r:id="rId96"/>
    <p:sldId id="8628" r:id="rId97"/>
    <p:sldId id="8629" r:id="rId98"/>
    <p:sldId id="8633" r:id="rId99"/>
    <p:sldId id="8634" r:id="rId100"/>
    <p:sldId id="8635" r:id="rId101"/>
    <p:sldId id="8636" r:id="rId102"/>
    <p:sldId id="8637" r:id="rId103"/>
    <p:sldId id="8638" r:id="rId104"/>
    <p:sldId id="8639" r:id="rId105"/>
    <p:sldId id="268" r:id="rId106"/>
    <p:sldId id="8549" r:id="rId107"/>
    <p:sldId id="8612" r:id="rId108"/>
    <p:sldId id="8613" r:id="rId109"/>
    <p:sldId id="8594" r:id="rId110"/>
    <p:sldId id="8611" r:id="rId111"/>
    <p:sldId id="8614" r:id="rId112"/>
    <p:sldId id="8615" r:id="rId113"/>
    <p:sldId id="8622" r:id="rId114"/>
  </p:sldIdLst>
  <p:sldSz cx="18288000" cy="10287000"/>
  <p:notesSz cx="6858000" cy="9144000"/>
  <p:embeddedFontLst>
    <p:embeddedFont>
      <p:font typeface="DM Sans" pitchFamily="2" charset="0"/>
      <p:regular r:id="rId116"/>
      <p:bold r:id="rId117"/>
      <p:italic r:id="rId118"/>
      <p:boldItalic r:id="rId119"/>
    </p:embeddedFont>
    <p:embeddedFont>
      <p:font typeface="Merriweather" panose="00000500000000000000" pitchFamily="2" charset="0"/>
      <p:regular r:id="rId120"/>
      <p:bold r:id="rId121"/>
      <p:italic r:id="rId122"/>
      <p:boldItalic r:id="rId123"/>
    </p:embeddedFont>
    <p:embeddedFont>
      <p:font typeface="Poppins" panose="00000500000000000000" pitchFamily="2" charset="0"/>
      <p:regular r:id="rId124"/>
      <p:bold r:id="rId125"/>
      <p:italic r:id="rId126"/>
      <p:boldItalic r:id="rId127"/>
    </p:embeddedFont>
    <p:embeddedFont>
      <p:font typeface="Poppins 1 Bold" panose="020B0604020202020204" charset="0"/>
      <p:regular r:id="rId1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4" roundtripDataSignature="AMtx7miCuhGeosWqeH/wf4kyj2KadRk8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86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2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8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font" Target="fonts/font8.fntdata"/><Relationship Id="rId128" Type="http://schemas.openxmlformats.org/officeDocument/2006/relationships/font" Target="fonts/font13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font" Target="fonts/font3.fntdata"/><Relationship Id="rId126" Type="http://schemas.openxmlformats.org/officeDocument/2006/relationships/font" Target="fonts/font11.fntdata"/><Relationship Id="rId134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font" Target="fonts/font1.fntdata"/><Relationship Id="rId124" Type="http://schemas.openxmlformats.org/officeDocument/2006/relationships/font" Target="fonts/font9.fntdata"/><Relationship Id="rId13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font" Target="fonts/font4.fntdata"/><Relationship Id="rId127" Type="http://schemas.openxmlformats.org/officeDocument/2006/relationships/font" Target="fonts/font1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font" Target="fonts/font7.fntdata"/><Relationship Id="rId13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5.fntdata"/><Relationship Id="rId125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notesMaster" Target="notesMasters/notesMaster1.xml"/><Relationship Id="rId136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88520-F094-4AB5-AE39-BDACEC21F00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2488E620-80FE-4C9A-8539-C9EF3CBED98A}" type="pres">
      <dgm:prSet presAssocID="{95E88520-F094-4AB5-AE39-BDACEC21F00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B1FA22A-8BE9-47A1-B8F5-49EBB37A50AC}" type="presOf" srcId="{95E88520-F094-4AB5-AE39-BDACEC21F00E}" destId="{2488E620-80FE-4C9A-8539-C9EF3CBED98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3A9EF6-6968-4CF9-BF76-504789FC1B5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8C77EB18-FFAC-4D36-9198-B3B1DCD08B84}">
      <dgm:prSet/>
      <dgm:spPr/>
      <dgm:t>
        <a:bodyPr/>
        <a:lstStyle/>
        <a:p>
          <a:r>
            <a:rPr lang="es-ES" b="1" i="0"/>
            <a:t>Orientado a Temas</a:t>
          </a:r>
          <a:endParaRPr lang="es-CO"/>
        </a:p>
      </dgm:t>
    </dgm:pt>
    <dgm:pt modelId="{8501B694-77D5-4F09-BE3F-FCE80EF9033D}" type="parTrans" cxnId="{3C46C383-08F7-489B-9D6D-59DFF9DEE0F0}">
      <dgm:prSet/>
      <dgm:spPr/>
      <dgm:t>
        <a:bodyPr/>
        <a:lstStyle/>
        <a:p>
          <a:endParaRPr lang="es-CO"/>
        </a:p>
      </dgm:t>
    </dgm:pt>
    <dgm:pt modelId="{5E4FF6B6-41B3-48DE-B6BB-B3AE14DD21A5}" type="sibTrans" cxnId="{3C46C383-08F7-489B-9D6D-59DFF9DEE0F0}">
      <dgm:prSet/>
      <dgm:spPr/>
      <dgm:t>
        <a:bodyPr/>
        <a:lstStyle/>
        <a:p>
          <a:endParaRPr lang="es-CO"/>
        </a:p>
      </dgm:t>
    </dgm:pt>
    <dgm:pt modelId="{2D62AAFB-52C8-477E-89D1-8462C31AF0F8}">
      <dgm:prSet/>
      <dgm:spPr/>
      <dgm:t>
        <a:bodyPr/>
        <a:lstStyle/>
        <a:p>
          <a:r>
            <a:rPr lang="es-ES" b="0" i="0"/>
            <a:t>Organizado por entidades clave (Cliente, Producto, Ventas) en lugar de procesos de aplicaciones.</a:t>
          </a:r>
          <a:endParaRPr lang="es-CO"/>
        </a:p>
      </dgm:t>
    </dgm:pt>
    <dgm:pt modelId="{7B812E57-39F4-4925-9250-24798C38F325}" type="parTrans" cxnId="{0F1C74B2-A221-47A4-9504-475A98E3E0E8}">
      <dgm:prSet/>
      <dgm:spPr/>
      <dgm:t>
        <a:bodyPr/>
        <a:lstStyle/>
        <a:p>
          <a:endParaRPr lang="es-CO"/>
        </a:p>
      </dgm:t>
    </dgm:pt>
    <dgm:pt modelId="{36D3F452-8781-4D21-986D-36D33C5B495F}" type="sibTrans" cxnId="{0F1C74B2-A221-47A4-9504-475A98E3E0E8}">
      <dgm:prSet/>
      <dgm:spPr/>
      <dgm:t>
        <a:bodyPr/>
        <a:lstStyle/>
        <a:p>
          <a:endParaRPr lang="es-CO"/>
        </a:p>
      </dgm:t>
    </dgm:pt>
    <dgm:pt modelId="{5D824C9C-59C7-485F-9F50-FC81B20E6818}">
      <dgm:prSet/>
      <dgm:spPr/>
      <dgm:t>
        <a:bodyPr/>
        <a:lstStyle/>
        <a:p>
          <a:r>
            <a:rPr lang="es-ES" b="1" i="0"/>
            <a:t>Integrado</a:t>
          </a:r>
          <a:endParaRPr lang="es-CO"/>
        </a:p>
      </dgm:t>
    </dgm:pt>
    <dgm:pt modelId="{0A22C30F-8930-451E-BD73-AF9CE59EA673}" type="parTrans" cxnId="{D4DDB76D-7485-4AC0-9D7B-53FBF808D6E4}">
      <dgm:prSet/>
      <dgm:spPr/>
      <dgm:t>
        <a:bodyPr/>
        <a:lstStyle/>
        <a:p>
          <a:endParaRPr lang="es-CO"/>
        </a:p>
      </dgm:t>
    </dgm:pt>
    <dgm:pt modelId="{996DFA5E-C6D9-4218-813D-18A34CE9A74B}" type="sibTrans" cxnId="{D4DDB76D-7485-4AC0-9D7B-53FBF808D6E4}">
      <dgm:prSet/>
      <dgm:spPr/>
      <dgm:t>
        <a:bodyPr/>
        <a:lstStyle/>
        <a:p>
          <a:endParaRPr lang="es-CO"/>
        </a:p>
      </dgm:t>
    </dgm:pt>
    <dgm:pt modelId="{07AF037D-CB5C-4293-831A-F9BDDE6C3C16}">
      <dgm:prSet/>
      <dgm:spPr/>
      <dgm:t>
        <a:bodyPr/>
        <a:lstStyle/>
        <a:p>
          <a:r>
            <a:rPr lang="es-ES" b="0" i="0"/>
            <a:t>Datos unificados de múltiples fuentes con formatos, codificación y convenciones consistentes.</a:t>
          </a:r>
          <a:endParaRPr lang="es-CO"/>
        </a:p>
      </dgm:t>
    </dgm:pt>
    <dgm:pt modelId="{FF57C919-8B29-4DCB-ADD5-9359A9047981}" type="parTrans" cxnId="{B477E6A7-BA71-4B91-B887-97825A7A7180}">
      <dgm:prSet/>
      <dgm:spPr/>
      <dgm:t>
        <a:bodyPr/>
        <a:lstStyle/>
        <a:p>
          <a:endParaRPr lang="es-CO"/>
        </a:p>
      </dgm:t>
    </dgm:pt>
    <dgm:pt modelId="{DA172A99-6719-4689-AEEB-F3D3DE85EB01}" type="sibTrans" cxnId="{B477E6A7-BA71-4B91-B887-97825A7A7180}">
      <dgm:prSet/>
      <dgm:spPr/>
      <dgm:t>
        <a:bodyPr/>
        <a:lstStyle/>
        <a:p>
          <a:endParaRPr lang="es-CO"/>
        </a:p>
      </dgm:t>
    </dgm:pt>
    <dgm:pt modelId="{91B52CDC-915C-4308-8B87-9C16DE684B05}">
      <dgm:prSet/>
      <dgm:spPr/>
      <dgm:t>
        <a:bodyPr/>
        <a:lstStyle/>
        <a:p>
          <a:r>
            <a:rPr lang="es-ES" b="1" i="0"/>
            <a:t>Variante en Tiempo</a:t>
          </a:r>
          <a:endParaRPr lang="es-CO"/>
        </a:p>
      </dgm:t>
    </dgm:pt>
    <dgm:pt modelId="{01434183-F630-4BD2-B5C1-A0589976D99B}" type="parTrans" cxnId="{23193BE4-6672-4F90-BAF1-7C8E59F3FBB4}">
      <dgm:prSet/>
      <dgm:spPr/>
      <dgm:t>
        <a:bodyPr/>
        <a:lstStyle/>
        <a:p>
          <a:endParaRPr lang="es-CO"/>
        </a:p>
      </dgm:t>
    </dgm:pt>
    <dgm:pt modelId="{97B6C7B8-41C9-4E23-BB38-F887EE62DF48}" type="sibTrans" cxnId="{23193BE4-6672-4F90-BAF1-7C8E59F3FBB4}">
      <dgm:prSet/>
      <dgm:spPr/>
      <dgm:t>
        <a:bodyPr/>
        <a:lstStyle/>
        <a:p>
          <a:endParaRPr lang="es-CO"/>
        </a:p>
      </dgm:t>
    </dgm:pt>
    <dgm:pt modelId="{5906CD9B-6B16-479E-B7B4-17ACDC427163}">
      <dgm:prSet/>
      <dgm:spPr/>
      <dgm:t>
        <a:bodyPr/>
        <a:lstStyle/>
        <a:p>
          <a:r>
            <a:rPr lang="es-ES" b="0" i="0"/>
            <a:t>Mantiene un historial de datos para analizar tendencias a lo largo de meses o años.</a:t>
          </a:r>
          <a:endParaRPr lang="es-CO"/>
        </a:p>
      </dgm:t>
    </dgm:pt>
    <dgm:pt modelId="{77B5F48E-3347-4C2B-B069-0EE26EBF4087}" type="parTrans" cxnId="{2B8AFEE4-CB1C-47B0-81E3-0052871B0DF9}">
      <dgm:prSet/>
      <dgm:spPr/>
      <dgm:t>
        <a:bodyPr/>
        <a:lstStyle/>
        <a:p>
          <a:endParaRPr lang="es-CO"/>
        </a:p>
      </dgm:t>
    </dgm:pt>
    <dgm:pt modelId="{C156EF26-0441-4CF6-B894-48315E179838}" type="sibTrans" cxnId="{2B8AFEE4-CB1C-47B0-81E3-0052871B0DF9}">
      <dgm:prSet/>
      <dgm:spPr/>
      <dgm:t>
        <a:bodyPr/>
        <a:lstStyle/>
        <a:p>
          <a:endParaRPr lang="es-CO"/>
        </a:p>
      </dgm:t>
    </dgm:pt>
    <dgm:pt modelId="{6F073814-C4B0-4B79-993E-5CDDFC6A7DA7}">
      <dgm:prSet/>
      <dgm:spPr/>
      <dgm:t>
        <a:bodyPr/>
        <a:lstStyle/>
        <a:p>
          <a:r>
            <a:rPr lang="es-ES" b="1" i="0"/>
            <a:t>No Volátil</a:t>
          </a:r>
          <a:endParaRPr lang="es-CO"/>
        </a:p>
      </dgm:t>
    </dgm:pt>
    <dgm:pt modelId="{D0122D0C-5DF8-4312-901B-A6B6F6A6B40B}" type="parTrans" cxnId="{A034B60D-723B-443C-BE37-6BFC524A2B50}">
      <dgm:prSet/>
      <dgm:spPr/>
      <dgm:t>
        <a:bodyPr/>
        <a:lstStyle/>
        <a:p>
          <a:endParaRPr lang="es-CO"/>
        </a:p>
      </dgm:t>
    </dgm:pt>
    <dgm:pt modelId="{A5D9573B-7B60-47D5-9CAC-EE4D00EA3DDC}" type="sibTrans" cxnId="{A034B60D-723B-443C-BE37-6BFC524A2B50}">
      <dgm:prSet/>
      <dgm:spPr/>
      <dgm:t>
        <a:bodyPr/>
        <a:lstStyle/>
        <a:p>
          <a:endParaRPr lang="es-CO"/>
        </a:p>
      </dgm:t>
    </dgm:pt>
    <dgm:pt modelId="{E0F8E8B3-8FDA-4281-A992-510FECD42291}">
      <dgm:prSet/>
      <dgm:spPr/>
      <dgm:t>
        <a:bodyPr/>
        <a:lstStyle/>
        <a:p>
          <a:r>
            <a:rPr lang="es-ES" b="0" i="0"/>
            <a:t>Los datos son de solo lectura para los usuarios; no se modifican una vez cargados.</a:t>
          </a:r>
          <a:endParaRPr lang="es-CO"/>
        </a:p>
      </dgm:t>
    </dgm:pt>
    <dgm:pt modelId="{3C5DEADF-6D7A-4D91-8A78-32DCC8775790}" type="parTrans" cxnId="{BBF8BC17-C8B1-4389-A524-564275D18B0D}">
      <dgm:prSet/>
      <dgm:spPr/>
      <dgm:t>
        <a:bodyPr/>
        <a:lstStyle/>
        <a:p>
          <a:endParaRPr lang="es-CO"/>
        </a:p>
      </dgm:t>
    </dgm:pt>
    <dgm:pt modelId="{BF56F80C-E807-44B3-84EE-F5F6BB5331BE}" type="sibTrans" cxnId="{BBF8BC17-C8B1-4389-A524-564275D18B0D}">
      <dgm:prSet/>
      <dgm:spPr/>
      <dgm:t>
        <a:bodyPr/>
        <a:lstStyle/>
        <a:p>
          <a:endParaRPr lang="es-CO"/>
        </a:p>
      </dgm:t>
    </dgm:pt>
    <dgm:pt modelId="{6AA8C00E-D33D-4BCA-842A-028427772D50}" type="pres">
      <dgm:prSet presAssocID="{233A9EF6-6968-4CF9-BF76-504789FC1B5E}" presName="Name0" presStyleCnt="0">
        <dgm:presLayoutVars>
          <dgm:dir/>
          <dgm:animLvl val="lvl"/>
          <dgm:resizeHandles val="exact"/>
        </dgm:presLayoutVars>
      </dgm:prSet>
      <dgm:spPr/>
    </dgm:pt>
    <dgm:pt modelId="{777CF3EC-E61D-4C8A-9B3E-04EF10C0F891}" type="pres">
      <dgm:prSet presAssocID="{8C77EB18-FFAC-4D36-9198-B3B1DCD08B84}" presName="composite" presStyleCnt="0"/>
      <dgm:spPr/>
    </dgm:pt>
    <dgm:pt modelId="{FA4152EB-5AAD-435C-A4ED-B9226E8A9F80}" type="pres">
      <dgm:prSet presAssocID="{8C77EB18-FFAC-4D36-9198-B3B1DCD08B8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C96A8A7-6772-47B9-81E2-5CC35241ED7D}" type="pres">
      <dgm:prSet presAssocID="{8C77EB18-FFAC-4D36-9198-B3B1DCD08B84}" presName="desTx" presStyleLbl="alignAccFollowNode1" presStyleIdx="0" presStyleCnt="4">
        <dgm:presLayoutVars>
          <dgm:bulletEnabled val="1"/>
        </dgm:presLayoutVars>
      </dgm:prSet>
      <dgm:spPr/>
    </dgm:pt>
    <dgm:pt modelId="{AB7521FF-248D-4C84-A8F1-0446F58CEF4D}" type="pres">
      <dgm:prSet presAssocID="{5E4FF6B6-41B3-48DE-B6BB-B3AE14DD21A5}" presName="space" presStyleCnt="0"/>
      <dgm:spPr/>
    </dgm:pt>
    <dgm:pt modelId="{B07CE33E-128D-4A39-A6AC-FC0F8C8EB828}" type="pres">
      <dgm:prSet presAssocID="{5D824C9C-59C7-485F-9F50-FC81B20E6818}" presName="composite" presStyleCnt="0"/>
      <dgm:spPr/>
    </dgm:pt>
    <dgm:pt modelId="{EDF02699-E48E-48AC-88BB-42A5AFCFBEF6}" type="pres">
      <dgm:prSet presAssocID="{5D824C9C-59C7-485F-9F50-FC81B20E681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0EF6B71-19FD-4380-B776-F164A15B4938}" type="pres">
      <dgm:prSet presAssocID="{5D824C9C-59C7-485F-9F50-FC81B20E6818}" presName="desTx" presStyleLbl="alignAccFollowNode1" presStyleIdx="1" presStyleCnt="4">
        <dgm:presLayoutVars>
          <dgm:bulletEnabled val="1"/>
        </dgm:presLayoutVars>
      </dgm:prSet>
      <dgm:spPr/>
    </dgm:pt>
    <dgm:pt modelId="{26981C2B-E6F3-43E6-ABC6-01DADF4689F5}" type="pres">
      <dgm:prSet presAssocID="{996DFA5E-C6D9-4218-813D-18A34CE9A74B}" presName="space" presStyleCnt="0"/>
      <dgm:spPr/>
    </dgm:pt>
    <dgm:pt modelId="{73F59AD1-3B52-4E29-A65F-10A22B6380A3}" type="pres">
      <dgm:prSet presAssocID="{91B52CDC-915C-4308-8B87-9C16DE684B05}" presName="composite" presStyleCnt="0"/>
      <dgm:spPr/>
    </dgm:pt>
    <dgm:pt modelId="{B3F7F618-D783-4C4E-9A8B-FC48714D6A03}" type="pres">
      <dgm:prSet presAssocID="{91B52CDC-915C-4308-8B87-9C16DE684B0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C155E6F1-3FE7-4729-873A-C829471EC7EA}" type="pres">
      <dgm:prSet presAssocID="{91B52CDC-915C-4308-8B87-9C16DE684B05}" presName="desTx" presStyleLbl="alignAccFollowNode1" presStyleIdx="2" presStyleCnt="4">
        <dgm:presLayoutVars>
          <dgm:bulletEnabled val="1"/>
        </dgm:presLayoutVars>
      </dgm:prSet>
      <dgm:spPr/>
    </dgm:pt>
    <dgm:pt modelId="{7AAB618D-8B64-4DB6-BA05-70C792BA15D0}" type="pres">
      <dgm:prSet presAssocID="{97B6C7B8-41C9-4E23-BB38-F887EE62DF48}" presName="space" presStyleCnt="0"/>
      <dgm:spPr/>
    </dgm:pt>
    <dgm:pt modelId="{6A5CF5DE-C3E2-401E-8CA3-64E2D4D678FA}" type="pres">
      <dgm:prSet presAssocID="{6F073814-C4B0-4B79-993E-5CDDFC6A7DA7}" presName="composite" presStyleCnt="0"/>
      <dgm:spPr/>
    </dgm:pt>
    <dgm:pt modelId="{B037279D-16AC-46A3-889D-4833885ECDDE}" type="pres">
      <dgm:prSet presAssocID="{6F073814-C4B0-4B79-993E-5CDDFC6A7DA7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90BE199-BD4B-4A46-B7F9-1D02AF169914}" type="pres">
      <dgm:prSet presAssocID="{6F073814-C4B0-4B79-993E-5CDDFC6A7DA7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034B60D-723B-443C-BE37-6BFC524A2B50}" srcId="{233A9EF6-6968-4CF9-BF76-504789FC1B5E}" destId="{6F073814-C4B0-4B79-993E-5CDDFC6A7DA7}" srcOrd="3" destOrd="0" parTransId="{D0122D0C-5DF8-4312-901B-A6B6F6A6B40B}" sibTransId="{A5D9573B-7B60-47D5-9CAC-EE4D00EA3DDC}"/>
    <dgm:cxn modelId="{BBF8BC17-C8B1-4389-A524-564275D18B0D}" srcId="{6F073814-C4B0-4B79-993E-5CDDFC6A7DA7}" destId="{E0F8E8B3-8FDA-4281-A992-510FECD42291}" srcOrd="0" destOrd="0" parTransId="{3C5DEADF-6D7A-4D91-8A78-32DCC8775790}" sibTransId="{BF56F80C-E807-44B3-84EE-F5F6BB5331BE}"/>
    <dgm:cxn modelId="{D5A2702D-D241-4487-BA41-06BAA2203A02}" type="presOf" srcId="{5D824C9C-59C7-485F-9F50-FC81B20E6818}" destId="{EDF02699-E48E-48AC-88BB-42A5AFCFBEF6}" srcOrd="0" destOrd="0" presId="urn:microsoft.com/office/officeart/2005/8/layout/hList1"/>
    <dgm:cxn modelId="{3232A92E-3249-4783-BF68-A62F0B58340D}" type="presOf" srcId="{8C77EB18-FFAC-4D36-9198-B3B1DCD08B84}" destId="{FA4152EB-5AAD-435C-A4ED-B9226E8A9F80}" srcOrd="0" destOrd="0" presId="urn:microsoft.com/office/officeart/2005/8/layout/hList1"/>
    <dgm:cxn modelId="{512A7034-85B0-4B89-A392-729C678384DB}" type="presOf" srcId="{5906CD9B-6B16-479E-B7B4-17ACDC427163}" destId="{C155E6F1-3FE7-4729-873A-C829471EC7EA}" srcOrd="0" destOrd="0" presId="urn:microsoft.com/office/officeart/2005/8/layout/hList1"/>
    <dgm:cxn modelId="{62D30546-B06C-4B60-8FA7-8F93CFDD8009}" type="presOf" srcId="{2D62AAFB-52C8-477E-89D1-8462C31AF0F8}" destId="{EC96A8A7-6772-47B9-81E2-5CC35241ED7D}" srcOrd="0" destOrd="0" presId="urn:microsoft.com/office/officeart/2005/8/layout/hList1"/>
    <dgm:cxn modelId="{0941DC67-799B-4631-ABDB-C83DF4DD6D89}" type="presOf" srcId="{6F073814-C4B0-4B79-993E-5CDDFC6A7DA7}" destId="{B037279D-16AC-46A3-889D-4833885ECDDE}" srcOrd="0" destOrd="0" presId="urn:microsoft.com/office/officeart/2005/8/layout/hList1"/>
    <dgm:cxn modelId="{D4DDB76D-7485-4AC0-9D7B-53FBF808D6E4}" srcId="{233A9EF6-6968-4CF9-BF76-504789FC1B5E}" destId="{5D824C9C-59C7-485F-9F50-FC81B20E6818}" srcOrd="1" destOrd="0" parTransId="{0A22C30F-8930-451E-BD73-AF9CE59EA673}" sibTransId="{996DFA5E-C6D9-4218-813D-18A34CE9A74B}"/>
    <dgm:cxn modelId="{AED8016E-963B-4398-9DF4-F28322DF12F3}" type="presOf" srcId="{233A9EF6-6968-4CF9-BF76-504789FC1B5E}" destId="{6AA8C00E-D33D-4BCA-842A-028427772D50}" srcOrd="0" destOrd="0" presId="urn:microsoft.com/office/officeart/2005/8/layout/hList1"/>
    <dgm:cxn modelId="{72C4B971-1F96-442C-AC80-760BCB4DEFBD}" type="presOf" srcId="{07AF037D-CB5C-4293-831A-F9BDDE6C3C16}" destId="{30EF6B71-19FD-4380-B776-F164A15B4938}" srcOrd="0" destOrd="0" presId="urn:microsoft.com/office/officeart/2005/8/layout/hList1"/>
    <dgm:cxn modelId="{3C46C383-08F7-489B-9D6D-59DFF9DEE0F0}" srcId="{233A9EF6-6968-4CF9-BF76-504789FC1B5E}" destId="{8C77EB18-FFAC-4D36-9198-B3B1DCD08B84}" srcOrd="0" destOrd="0" parTransId="{8501B694-77D5-4F09-BE3F-FCE80EF9033D}" sibTransId="{5E4FF6B6-41B3-48DE-B6BB-B3AE14DD21A5}"/>
    <dgm:cxn modelId="{882D9597-1247-480D-9989-DCDF6ABECE5F}" type="presOf" srcId="{91B52CDC-915C-4308-8B87-9C16DE684B05}" destId="{B3F7F618-D783-4C4E-9A8B-FC48714D6A03}" srcOrd="0" destOrd="0" presId="urn:microsoft.com/office/officeart/2005/8/layout/hList1"/>
    <dgm:cxn modelId="{B477E6A7-BA71-4B91-B887-97825A7A7180}" srcId="{5D824C9C-59C7-485F-9F50-FC81B20E6818}" destId="{07AF037D-CB5C-4293-831A-F9BDDE6C3C16}" srcOrd="0" destOrd="0" parTransId="{FF57C919-8B29-4DCB-ADD5-9359A9047981}" sibTransId="{DA172A99-6719-4689-AEEB-F3D3DE85EB01}"/>
    <dgm:cxn modelId="{8B1BAEAD-88DC-47B4-9CF3-AD05AC173BB1}" type="presOf" srcId="{E0F8E8B3-8FDA-4281-A992-510FECD42291}" destId="{790BE199-BD4B-4A46-B7F9-1D02AF169914}" srcOrd="0" destOrd="0" presId="urn:microsoft.com/office/officeart/2005/8/layout/hList1"/>
    <dgm:cxn modelId="{0F1C74B2-A221-47A4-9504-475A98E3E0E8}" srcId="{8C77EB18-FFAC-4D36-9198-B3B1DCD08B84}" destId="{2D62AAFB-52C8-477E-89D1-8462C31AF0F8}" srcOrd="0" destOrd="0" parTransId="{7B812E57-39F4-4925-9250-24798C38F325}" sibTransId="{36D3F452-8781-4D21-986D-36D33C5B495F}"/>
    <dgm:cxn modelId="{23193BE4-6672-4F90-BAF1-7C8E59F3FBB4}" srcId="{233A9EF6-6968-4CF9-BF76-504789FC1B5E}" destId="{91B52CDC-915C-4308-8B87-9C16DE684B05}" srcOrd="2" destOrd="0" parTransId="{01434183-F630-4BD2-B5C1-A0589976D99B}" sibTransId="{97B6C7B8-41C9-4E23-BB38-F887EE62DF48}"/>
    <dgm:cxn modelId="{2B8AFEE4-CB1C-47B0-81E3-0052871B0DF9}" srcId="{91B52CDC-915C-4308-8B87-9C16DE684B05}" destId="{5906CD9B-6B16-479E-B7B4-17ACDC427163}" srcOrd="0" destOrd="0" parTransId="{77B5F48E-3347-4C2B-B069-0EE26EBF4087}" sibTransId="{C156EF26-0441-4CF6-B894-48315E179838}"/>
    <dgm:cxn modelId="{BFD6A95C-EE53-4BF7-BB3B-32172CDCC46A}" type="presParOf" srcId="{6AA8C00E-D33D-4BCA-842A-028427772D50}" destId="{777CF3EC-E61D-4C8A-9B3E-04EF10C0F891}" srcOrd="0" destOrd="0" presId="urn:microsoft.com/office/officeart/2005/8/layout/hList1"/>
    <dgm:cxn modelId="{0CD1B623-D657-41A8-87C6-367E662A4591}" type="presParOf" srcId="{777CF3EC-E61D-4C8A-9B3E-04EF10C0F891}" destId="{FA4152EB-5AAD-435C-A4ED-B9226E8A9F80}" srcOrd="0" destOrd="0" presId="urn:microsoft.com/office/officeart/2005/8/layout/hList1"/>
    <dgm:cxn modelId="{92243899-CBD0-4E74-9DD7-DA1E3DD6A517}" type="presParOf" srcId="{777CF3EC-E61D-4C8A-9B3E-04EF10C0F891}" destId="{EC96A8A7-6772-47B9-81E2-5CC35241ED7D}" srcOrd="1" destOrd="0" presId="urn:microsoft.com/office/officeart/2005/8/layout/hList1"/>
    <dgm:cxn modelId="{E7EFFBFE-4F67-4A97-BB1C-62D86CAE0B5A}" type="presParOf" srcId="{6AA8C00E-D33D-4BCA-842A-028427772D50}" destId="{AB7521FF-248D-4C84-A8F1-0446F58CEF4D}" srcOrd="1" destOrd="0" presId="urn:microsoft.com/office/officeart/2005/8/layout/hList1"/>
    <dgm:cxn modelId="{19F84D2B-C511-4EED-8697-B13A0F109B6A}" type="presParOf" srcId="{6AA8C00E-D33D-4BCA-842A-028427772D50}" destId="{B07CE33E-128D-4A39-A6AC-FC0F8C8EB828}" srcOrd="2" destOrd="0" presId="urn:microsoft.com/office/officeart/2005/8/layout/hList1"/>
    <dgm:cxn modelId="{B0FA452E-2963-4A57-8EA3-4A7A72C3127F}" type="presParOf" srcId="{B07CE33E-128D-4A39-A6AC-FC0F8C8EB828}" destId="{EDF02699-E48E-48AC-88BB-42A5AFCFBEF6}" srcOrd="0" destOrd="0" presId="urn:microsoft.com/office/officeart/2005/8/layout/hList1"/>
    <dgm:cxn modelId="{A57A10DF-49F7-4DEE-A22C-6BC6A2400608}" type="presParOf" srcId="{B07CE33E-128D-4A39-A6AC-FC0F8C8EB828}" destId="{30EF6B71-19FD-4380-B776-F164A15B4938}" srcOrd="1" destOrd="0" presId="urn:microsoft.com/office/officeart/2005/8/layout/hList1"/>
    <dgm:cxn modelId="{D1D948E4-FABE-421A-A32B-202CB6026C2A}" type="presParOf" srcId="{6AA8C00E-D33D-4BCA-842A-028427772D50}" destId="{26981C2B-E6F3-43E6-ABC6-01DADF4689F5}" srcOrd="3" destOrd="0" presId="urn:microsoft.com/office/officeart/2005/8/layout/hList1"/>
    <dgm:cxn modelId="{12CC4B2A-28A4-423C-A165-9F4437938C57}" type="presParOf" srcId="{6AA8C00E-D33D-4BCA-842A-028427772D50}" destId="{73F59AD1-3B52-4E29-A65F-10A22B6380A3}" srcOrd="4" destOrd="0" presId="urn:microsoft.com/office/officeart/2005/8/layout/hList1"/>
    <dgm:cxn modelId="{A757218E-BB5B-45C8-A4EF-6185844FDD01}" type="presParOf" srcId="{73F59AD1-3B52-4E29-A65F-10A22B6380A3}" destId="{B3F7F618-D783-4C4E-9A8B-FC48714D6A03}" srcOrd="0" destOrd="0" presId="urn:microsoft.com/office/officeart/2005/8/layout/hList1"/>
    <dgm:cxn modelId="{EAD344C7-C2B0-4E6A-A45A-16E6DAE761FC}" type="presParOf" srcId="{73F59AD1-3B52-4E29-A65F-10A22B6380A3}" destId="{C155E6F1-3FE7-4729-873A-C829471EC7EA}" srcOrd="1" destOrd="0" presId="urn:microsoft.com/office/officeart/2005/8/layout/hList1"/>
    <dgm:cxn modelId="{6EB909EF-310B-4784-97CC-5C7E59111FAF}" type="presParOf" srcId="{6AA8C00E-D33D-4BCA-842A-028427772D50}" destId="{7AAB618D-8B64-4DB6-BA05-70C792BA15D0}" srcOrd="5" destOrd="0" presId="urn:microsoft.com/office/officeart/2005/8/layout/hList1"/>
    <dgm:cxn modelId="{F7378D38-8832-4ABD-A1CA-5E931A161565}" type="presParOf" srcId="{6AA8C00E-D33D-4BCA-842A-028427772D50}" destId="{6A5CF5DE-C3E2-401E-8CA3-64E2D4D678FA}" srcOrd="6" destOrd="0" presId="urn:microsoft.com/office/officeart/2005/8/layout/hList1"/>
    <dgm:cxn modelId="{A15614FE-3C68-490C-A9B5-38320700B3B0}" type="presParOf" srcId="{6A5CF5DE-C3E2-401E-8CA3-64E2D4D678FA}" destId="{B037279D-16AC-46A3-889D-4833885ECDDE}" srcOrd="0" destOrd="0" presId="urn:microsoft.com/office/officeart/2005/8/layout/hList1"/>
    <dgm:cxn modelId="{CF5A9FAF-3C1F-44F3-868D-FF9F21FBBD14}" type="presParOf" srcId="{6A5CF5DE-C3E2-401E-8CA3-64E2D4D678FA}" destId="{790BE199-BD4B-4A46-B7F9-1D02AF1699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E88520-F094-4AB5-AE39-BDACEC21F00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2488E620-80FE-4C9A-8539-C9EF3CBED98A}" type="pres">
      <dgm:prSet presAssocID="{95E88520-F094-4AB5-AE39-BDACEC21F00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B1FA22A-8BE9-47A1-B8F5-49EBB37A50AC}" type="presOf" srcId="{95E88520-F094-4AB5-AE39-BDACEC21F00E}" destId="{2488E620-80FE-4C9A-8539-C9EF3CBED98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E88520-F094-4AB5-AE39-BDACEC21F00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2488E620-80FE-4C9A-8539-C9EF3CBED98A}" type="pres">
      <dgm:prSet presAssocID="{95E88520-F094-4AB5-AE39-BDACEC21F00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B1FA22A-8BE9-47A1-B8F5-49EBB37A50AC}" type="presOf" srcId="{95E88520-F094-4AB5-AE39-BDACEC21F00E}" destId="{2488E620-80FE-4C9A-8539-C9EF3CBED98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48A743-58A6-4F53-8CC9-DD12B59B5FB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11520EEE-EAE4-43AA-A8A1-02C1B719E2AD}">
      <dgm:prSet/>
      <dgm:spPr/>
      <dgm:t>
        <a:bodyPr/>
        <a:lstStyle/>
        <a:p>
          <a:r>
            <a:rPr lang="es-ES" b="0" i="0"/>
            <a:t>Identificar el proceso que se modela.</a:t>
          </a:r>
          <a:endParaRPr lang="es-CO"/>
        </a:p>
      </dgm:t>
    </dgm:pt>
    <dgm:pt modelId="{21E3ED10-55CD-47FC-99F0-6B96FC981CFA}" type="parTrans" cxnId="{FE63983F-0E91-4F21-AAC3-1229E5908395}">
      <dgm:prSet/>
      <dgm:spPr/>
      <dgm:t>
        <a:bodyPr/>
        <a:lstStyle/>
        <a:p>
          <a:endParaRPr lang="es-CO"/>
        </a:p>
      </dgm:t>
    </dgm:pt>
    <dgm:pt modelId="{A036CB6B-9E35-40EA-9ADA-D4B1A9D299EF}" type="sibTrans" cxnId="{FE63983F-0E91-4F21-AAC3-1229E5908395}">
      <dgm:prSet/>
      <dgm:spPr/>
      <dgm:t>
        <a:bodyPr/>
        <a:lstStyle/>
        <a:p>
          <a:endParaRPr lang="es-CO"/>
        </a:p>
      </dgm:t>
    </dgm:pt>
    <dgm:pt modelId="{B9EF4197-8239-449B-8E1C-B225C794DF8F}">
      <dgm:prSet/>
      <dgm:spPr/>
      <dgm:t>
        <a:bodyPr/>
        <a:lstStyle/>
        <a:p>
          <a:r>
            <a:rPr lang="es-ES" b="0" i="0"/>
            <a:t>Determinar la granularidad con la que se almacenarán los datos.</a:t>
          </a:r>
          <a:endParaRPr lang="es-CO"/>
        </a:p>
      </dgm:t>
    </dgm:pt>
    <dgm:pt modelId="{FC506E71-351E-49E2-9988-E8F34ACE9A8F}" type="parTrans" cxnId="{0D1FD4D0-ED28-4788-BD53-CAB649C45DF0}">
      <dgm:prSet/>
      <dgm:spPr/>
      <dgm:t>
        <a:bodyPr/>
        <a:lstStyle/>
        <a:p>
          <a:endParaRPr lang="es-CO"/>
        </a:p>
      </dgm:t>
    </dgm:pt>
    <dgm:pt modelId="{59F7684E-FEAA-411F-B1F1-E145F49C8685}" type="sibTrans" cxnId="{0D1FD4D0-ED28-4788-BD53-CAB649C45DF0}">
      <dgm:prSet/>
      <dgm:spPr/>
      <dgm:t>
        <a:bodyPr/>
        <a:lstStyle/>
        <a:p>
          <a:endParaRPr lang="es-CO"/>
        </a:p>
      </dgm:t>
    </dgm:pt>
    <dgm:pt modelId="{F4BEF1B8-9580-4452-9D55-DFC3568BCC08}">
      <dgm:prSet/>
      <dgm:spPr/>
      <dgm:t>
        <a:bodyPr/>
        <a:lstStyle/>
        <a:p>
          <a:r>
            <a:rPr lang="es-ES" b="0" i="0"/>
            <a:t>Elige las dimensiones.</a:t>
          </a:r>
          <a:endParaRPr lang="es-CO"/>
        </a:p>
      </dgm:t>
    </dgm:pt>
    <dgm:pt modelId="{E1CE7581-5AE9-4C7E-815E-05FBD683C868}" type="parTrans" cxnId="{A56412AB-9E44-45EA-AE20-F817B2B44383}">
      <dgm:prSet/>
      <dgm:spPr/>
      <dgm:t>
        <a:bodyPr/>
        <a:lstStyle/>
        <a:p>
          <a:endParaRPr lang="es-CO"/>
        </a:p>
      </dgm:t>
    </dgm:pt>
    <dgm:pt modelId="{2FA5E69C-CD35-4500-BF46-BBBC78498197}" type="sibTrans" cxnId="{A56412AB-9E44-45EA-AE20-F817B2B44383}">
      <dgm:prSet/>
      <dgm:spPr/>
      <dgm:t>
        <a:bodyPr/>
        <a:lstStyle/>
        <a:p>
          <a:endParaRPr lang="es-CO"/>
        </a:p>
      </dgm:t>
    </dgm:pt>
    <dgm:pt modelId="{1501BF75-2982-4373-8227-B42B12F19B57}">
      <dgm:prSet/>
      <dgm:spPr/>
      <dgm:t>
        <a:bodyPr/>
        <a:lstStyle/>
        <a:p>
          <a:r>
            <a:rPr lang="es-ES" b="0" i="0" dirty="0"/>
            <a:t>Identifica las medidas numéricas de los datos.</a:t>
          </a:r>
          <a:endParaRPr lang="es-CO" dirty="0"/>
        </a:p>
      </dgm:t>
    </dgm:pt>
    <dgm:pt modelId="{C9428150-7FFC-41DD-9418-FF1FA9119377}" type="parTrans" cxnId="{8A5A8EB4-2BE2-49A6-B7BF-EB3FE9DAA7BC}">
      <dgm:prSet/>
      <dgm:spPr/>
      <dgm:t>
        <a:bodyPr/>
        <a:lstStyle/>
        <a:p>
          <a:endParaRPr lang="es-CO"/>
        </a:p>
      </dgm:t>
    </dgm:pt>
    <dgm:pt modelId="{F8C97BDB-C4D0-4B1A-B424-6E1B6AF12AB6}" type="sibTrans" cxnId="{8A5A8EB4-2BE2-49A6-B7BF-EB3FE9DAA7BC}">
      <dgm:prSet/>
      <dgm:spPr/>
      <dgm:t>
        <a:bodyPr/>
        <a:lstStyle/>
        <a:p>
          <a:endParaRPr lang="es-CO"/>
        </a:p>
      </dgm:t>
    </dgm:pt>
    <dgm:pt modelId="{B80C7B18-546F-4353-B255-36A42F1E48E2}" type="pres">
      <dgm:prSet presAssocID="{F848A743-58A6-4F53-8CC9-DD12B59B5FB9}" presName="Name0" presStyleCnt="0">
        <dgm:presLayoutVars>
          <dgm:dir/>
          <dgm:resizeHandles val="exact"/>
        </dgm:presLayoutVars>
      </dgm:prSet>
      <dgm:spPr/>
    </dgm:pt>
    <dgm:pt modelId="{28F5D3D6-09EA-4053-AF72-B6A146AB08B2}" type="pres">
      <dgm:prSet presAssocID="{11520EEE-EAE4-43AA-A8A1-02C1B719E2AD}" presName="node" presStyleLbl="node1" presStyleIdx="0" presStyleCnt="4">
        <dgm:presLayoutVars>
          <dgm:bulletEnabled val="1"/>
        </dgm:presLayoutVars>
      </dgm:prSet>
      <dgm:spPr/>
    </dgm:pt>
    <dgm:pt modelId="{404E5B36-E27E-4A2E-B309-F44051B16EE3}" type="pres">
      <dgm:prSet presAssocID="{A036CB6B-9E35-40EA-9ADA-D4B1A9D299EF}" presName="sibTrans" presStyleLbl="sibTrans2D1" presStyleIdx="0" presStyleCnt="3"/>
      <dgm:spPr/>
    </dgm:pt>
    <dgm:pt modelId="{BDDE23C7-6F55-4DD4-B01A-9DD89DA545D9}" type="pres">
      <dgm:prSet presAssocID="{A036CB6B-9E35-40EA-9ADA-D4B1A9D299EF}" presName="connectorText" presStyleLbl="sibTrans2D1" presStyleIdx="0" presStyleCnt="3"/>
      <dgm:spPr/>
    </dgm:pt>
    <dgm:pt modelId="{76CF4672-0F30-429C-A33A-8DE0CF616AC1}" type="pres">
      <dgm:prSet presAssocID="{B9EF4197-8239-449B-8E1C-B225C794DF8F}" presName="node" presStyleLbl="node1" presStyleIdx="1" presStyleCnt="4">
        <dgm:presLayoutVars>
          <dgm:bulletEnabled val="1"/>
        </dgm:presLayoutVars>
      </dgm:prSet>
      <dgm:spPr/>
    </dgm:pt>
    <dgm:pt modelId="{DDA2DEE4-DB57-4A6B-AB86-BAB3481650D9}" type="pres">
      <dgm:prSet presAssocID="{59F7684E-FEAA-411F-B1F1-E145F49C8685}" presName="sibTrans" presStyleLbl="sibTrans2D1" presStyleIdx="1" presStyleCnt="3"/>
      <dgm:spPr/>
    </dgm:pt>
    <dgm:pt modelId="{E0F260E8-9E6D-4368-9141-A11063436D8C}" type="pres">
      <dgm:prSet presAssocID="{59F7684E-FEAA-411F-B1F1-E145F49C8685}" presName="connectorText" presStyleLbl="sibTrans2D1" presStyleIdx="1" presStyleCnt="3"/>
      <dgm:spPr/>
    </dgm:pt>
    <dgm:pt modelId="{4F948A20-150E-49A2-B804-E93B4C2B9C53}" type="pres">
      <dgm:prSet presAssocID="{F4BEF1B8-9580-4452-9D55-DFC3568BCC08}" presName="node" presStyleLbl="node1" presStyleIdx="2" presStyleCnt="4">
        <dgm:presLayoutVars>
          <dgm:bulletEnabled val="1"/>
        </dgm:presLayoutVars>
      </dgm:prSet>
      <dgm:spPr/>
    </dgm:pt>
    <dgm:pt modelId="{7C4C16CC-1631-41CC-8892-A31013DA4BA6}" type="pres">
      <dgm:prSet presAssocID="{2FA5E69C-CD35-4500-BF46-BBBC78498197}" presName="sibTrans" presStyleLbl="sibTrans2D1" presStyleIdx="2" presStyleCnt="3"/>
      <dgm:spPr/>
    </dgm:pt>
    <dgm:pt modelId="{55729DC7-0BA1-4961-BDD9-AB3B34E04A39}" type="pres">
      <dgm:prSet presAssocID="{2FA5E69C-CD35-4500-BF46-BBBC78498197}" presName="connectorText" presStyleLbl="sibTrans2D1" presStyleIdx="2" presStyleCnt="3"/>
      <dgm:spPr/>
    </dgm:pt>
    <dgm:pt modelId="{9AF8471A-305B-4504-B064-3C79F380547E}" type="pres">
      <dgm:prSet presAssocID="{1501BF75-2982-4373-8227-B42B12F19B57}" presName="node" presStyleLbl="node1" presStyleIdx="3" presStyleCnt="4">
        <dgm:presLayoutVars>
          <dgm:bulletEnabled val="1"/>
        </dgm:presLayoutVars>
      </dgm:prSet>
      <dgm:spPr/>
    </dgm:pt>
  </dgm:ptLst>
  <dgm:cxnLst>
    <dgm:cxn modelId="{255B5501-1D18-4AE0-91A7-CBF0D764BC26}" type="presOf" srcId="{59F7684E-FEAA-411F-B1F1-E145F49C8685}" destId="{DDA2DEE4-DB57-4A6B-AB86-BAB3481650D9}" srcOrd="0" destOrd="0" presId="urn:microsoft.com/office/officeart/2005/8/layout/process1"/>
    <dgm:cxn modelId="{8906790C-6892-4F7F-B5CF-A6F44578F185}" type="presOf" srcId="{F848A743-58A6-4F53-8CC9-DD12B59B5FB9}" destId="{B80C7B18-546F-4353-B255-36A42F1E48E2}" srcOrd="0" destOrd="0" presId="urn:microsoft.com/office/officeart/2005/8/layout/process1"/>
    <dgm:cxn modelId="{30786B25-DC72-4486-9D20-8159840CCC39}" type="presOf" srcId="{1501BF75-2982-4373-8227-B42B12F19B57}" destId="{9AF8471A-305B-4504-B064-3C79F380547E}" srcOrd="0" destOrd="0" presId="urn:microsoft.com/office/officeart/2005/8/layout/process1"/>
    <dgm:cxn modelId="{F76FAE25-F755-4ADE-A162-12D0D149A0B2}" type="presOf" srcId="{A036CB6B-9E35-40EA-9ADA-D4B1A9D299EF}" destId="{404E5B36-E27E-4A2E-B309-F44051B16EE3}" srcOrd="0" destOrd="0" presId="urn:microsoft.com/office/officeart/2005/8/layout/process1"/>
    <dgm:cxn modelId="{FE63983F-0E91-4F21-AAC3-1229E5908395}" srcId="{F848A743-58A6-4F53-8CC9-DD12B59B5FB9}" destId="{11520EEE-EAE4-43AA-A8A1-02C1B719E2AD}" srcOrd="0" destOrd="0" parTransId="{21E3ED10-55CD-47FC-99F0-6B96FC981CFA}" sibTransId="{A036CB6B-9E35-40EA-9ADA-D4B1A9D299EF}"/>
    <dgm:cxn modelId="{264BE362-9CFA-4534-AA3E-8A4164729964}" type="presOf" srcId="{B9EF4197-8239-449B-8E1C-B225C794DF8F}" destId="{76CF4672-0F30-429C-A33A-8DE0CF616AC1}" srcOrd="0" destOrd="0" presId="urn:microsoft.com/office/officeart/2005/8/layout/process1"/>
    <dgm:cxn modelId="{FA73794E-6B73-483E-BA9E-E9A5D2D17760}" type="presOf" srcId="{11520EEE-EAE4-43AA-A8A1-02C1B719E2AD}" destId="{28F5D3D6-09EA-4053-AF72-B6A146AB08B2}" srcOrd="0" destOrd="0" presId="urn:microsoft.com/office/officeart/2005/8/layout/process1"/>
    <dgm:cxn modelId="{618D7576-5798-442D-884C-080810541B78}" type="presOf" srcId="{59F7684E-FEAA-411F-B1F1-E145F49C8685}" destId="{E0F260E8-9E6D-4368-9141-A11063436D8C}" srcOrd="1" destOrd="0" presId="urn:microsoft.com/office/officeart/2005/8/layout/process1"/>
    <dgm:cxn modelId="{D1A1A888-C590-421B-9669-87746428DB74}" type="presOf" srcId="{F4BEF1B8-9580-4452-9D55-DFC3568BCC08}" destId="{4F948A20-150E-49A2-B804-E93B4C2B9C53}" srcOrd="0" destOrd="0" presId="urn:microsoft.com/office/officeart/2005/8/layout/process1"/>
    <dgm:cxn modelId="{04B61AA3-E98C-452B-AD11-F98730F29396}" type="presOf" srcId="{2FA5E69C-CD35-4500-BF46-BBBC78498197}" destId="{7C4C16CC-1631-41CC-8892-A31013DA4BA6}" srcOrd="0" destOrd="0" presId="urn:microsoft.com/office/officeart/2005/8/layout/process1"/>
    <dgm:cxn modelId="{A56412AB-9E44-45EA-AE20-F817B2B44383}" srcId="{F848A743-58A6-4F53-8CC9-DD12B59B5FB9}" destId="{F4BEF1B8-9580-4452-9D55-DFC3568BCC08}" srcOrd="2" destOrd="0" parTransId="{E1CE7581-5AE9-4C7E-815E-05FBD683C868}" sibTransId="{2FA5E69C-CD35-4500-BF46-BBBC78498197}"/>
    <dgm:cxn modelId="{8A5A8EB4-2BE2-49A6-B7BF-EB3FE9DAA7BC}" srcId="{F848A743-58A6-4F53-8CC9-DD12B59B5FB9}" destId="{1501BF75-2982-4373-8227-B42B12F19B57}" srcOrd="3" destOrd="0" parTransId="{C9428150-7FFC-41DD-9418-FF1FA9119377}" sibTransId="{F8C97BDB-C4D0-4B1A-B424-6E1B6AF12AB6}"/>
    <dgm:cxn modelId="{DE4E52C3-25E7-44E2-B147-B73C58A68ABA}" type="presOf" srcId="{A036CB6B-9E35-40EA-9ADA-D4B1A9D299EF}" destId="{BDDE23C7-6F55-4DD4-B01A-9DD89DA545D9}" srcOrd="1" destOrd="0" presId="urn:microsoft.com/office/officeart/2005/8/layout/process1"/>
    <dgm:cxn modelId="{0D1FD4D0-ED28-4788-BD53-CAB649C45DF0}" srcId="{F848A743-58A6-4F53-8CC9-DD12B59B5FB9}" destId="{B9EF4197-8239-449B-8E1C-B225C794DF8F}" srcOrd="1" destOrd="0" parTransId="{FC506E71-351E-49E2-9988-E8F34ACE9A8F}" sibTransId="{59F7684E-FEAA-411F-B1F1-E145F49C8685}"/>
    <dgm:cxn modelId="{288311F6-D9E6-4591-9D6A-E2FA43738553}" type="presOf" srcId="{2FA5E69C-CD35-4500-BF46-BBBC78498197}" destId="{55729DC7-0BA1-4961-BDD9-AB3B34E04A39}" srcOrd="1" destOrd="0" presId="urn:microsoft.com/office/officeart/2005/8/layout/process1"/>
    <dgm:cxn modelId="{1FEA29F3-37AC-469D-B152-F6E1D766C9BD}" type="presParOf" srcId="{B80C7B18-546F-4353-B255-36A42F1E48E2}" destId="{28F5D3D6-09EA-4053-AF72-B6A146AB08B2}" srcOrd="0" destOrd="0" presId="urn:microsoft.com/office/officeart/2005/8/layout/process1"/>
    <dgm:cxn modelId="{48A01822-C1A7-4FFC-8BF8-33491AB5369A}" type="presParOf" srcId="{B80C7B18-546F-4353-B255-36A42F1E48E2}" destId="{404E5B36-E27E-4A2E-B309-F44051B16EE3}" srcOrd="1" destOrd="0" presId="urn:microsoft.com/office/officeart/2005/8/layout/process1"/>
    <dgm:cxn modelId="{456632CD-6CE8-4D78-8A00-71D23B50DCFF}" type="presParOf" srcId="{404E5B36-E27E-4A2E-B309-F44051B16EE3}" destId="{BDDE23C7-6F55-4DD4-B01A-9DD89DA545D9}" srcOrd="0" destOrd="0" presId="urn:microsoft.com/office/officeart/2005/8/layout/process1"/>
    <dgm:cxn modelId="{F5D2A3D9-F74D-4E52-A3D9-032960F127F3}" type="presParOf" srcId="{B80C7B18-546F-4353-B255-36A42F1E48E2}" destId="{76CF4672-0F30-429C-A33A-8DE0CF616AC1}" srcOrd="2" destOrd="0" presId="urn:microsoft.com/office/officeart/2005/8/layout/process1"/>
    <dgm:cxn modelId="{D08C60F3-69C5-41D3-BC43-A8178DB78553}" type="presParOf" srcId="{B80C7B18-546F-4353-B255-36A42F1E48E2}" destId="{DDA2DEE4-DB57-4A6B-AB86-BAB3481650D9}" srcOrd="3" destOrd="0" presId="urn:microsoft.com/office/officeart/2005/8/layout/process1"/>
    <dgm:cxn modelId="{631EC325-04FF-4D45-8C4D-D54F25CFCE02}" type="presParOf" srcId="{DDA2DEE4-DB57-4A6B-AB86-BAB3481650D9}" destId="{E0F260E8-9E6D-4368-9141-A11063436D8C}" srcOrd="0" destOrd="0" presId="urn:microsoft.com/office/officeart/2005/8/layout/process1"/>
    <dgm:cxn modelId="{B1DA7D50-E3E8-4A39-A001-D42077D525FF}" type="presParOf" srcId="{B80C7B18-546F-4353-B255-36A42F1E48E2}" destId="{4F948A20-150E-49A2-B804-E93B4C2B9C53}" srcOrd="4" destOrd="0" presId="urn:microsoft.com/office/officeart/2005/8/layout/process1"/>
    <dgm:cxn modelId="{F0E28744-71C0-4C9C-8425-1135DEF40216}" type="presParOf" srcId="{B80C7B18-546F-4353-B255-36A42F1E48E2}" destId="{7C4C16CC-1631-41CC-8892-A31013DA4BA6}" srcOrd="5" destOrd="0" presId="urn:microsoft.com/office/officeart/2005/8/layout/process1"/>
    <dgm:cxn modelId="{5B29517F-9F8D-48B3-9594-2560F2159890}" type="presParOf" srcId="{7C4C16CC-1631-41CC-8892-A31013DA4BA6}" destId="{55729DC7-0BA1-4961-BDD9-AB3B34E04A39}" srcOrd="0" destOrd="0" presId="urn:microsoft.com/office/officeart/2005/8/layout/process1"/>
    <dgm:cxn modelId="{C431AD84-7068-4FBC-8C4D-72D3E7BE0AEA}" type="presParOf" srcId="{B80C7B18-546F-4353-B255-36A42F1E48E2}" destId="{9AF8471A-305B-4504-B064-3C79F380547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78FDC9-38A6-4686-BDFA-F886DD9B2C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0B529BB8-D20A-4BD9-B72C-4A594B64700F}">
      <dgm:prSet/>
      <dgm:spPr/>
      <dgm:t>
        <a:bodyPr/>
        <a:lstStyle/>
        <a:p>
          <a:r>
            <a:rPr lang="es-ES" b="0" i="0"/>
            <a:t>Simplicidad</a:t>
          </a:r>
          <a:endParaRPr lang="es-CO"/>
        </a:p>
      </dgm:t>
    </dgm:pt>
    <dgm:pt modelId="{D2C4EE15-61D8-4CDD-ADA8-C70D311314A1}" type="parTrans" cxnId="{93AA5155-93BC-49EB-93AF-06AB5416DE9C}">
      <dgm:prSet/>
      <dgm:spPr/>
      <dgm:t>
        <a:bodyPr/>
        <a:lstStyle/>
        <a:p>
          <a:endParaRPr lang="es-CO"/>
        </a:p>
      </dgm:t>
    </dgm:pt>
    <dgm:pt modelId="{A0337F9D-DD2F-41B1-BF1D-2A24D84D4CFA}" type="sibTrans" cxnId="{93AA5155-93BC-49EB-93AF-06AB5416DE9C}">
      <dgm:prSet/>
      <dgm:spPr/>
      <dgm:t>
        <a:bodyPr/>
        <a:lstStyle/>
        <a:p>
          <a:endParaRPr lang="es-CO"/>
        </a:p>
      </dgm:t>
    </dgm:pt>
    <dgm:pt modelId="{12DAFF85-8F8C-46F5-9E1C-1B7880C43226}">
      <dgm:prSet/>
      <dgm:spPr/>
      <dgm:t>
        <a:bodyPr/>
        <a:lstStyle/>
        <a:p>
          <a:r>
            <a:rPr lang="es-ES" b="0" i="0"/>
            <a:t>Los usuarios deben comprender el diseño.</a:t>
          </a:r>
          <a:endParaRPr lang="es-CO"/>
        </a:p>
      </dgm:t>
    </dgm:pt>
    <dgm:pt modelId="{09639B33-B4AD-408D-9833-81BE49A3E2F2}" type="parTrans" cxnId="{C273D5C0-C67B-48FF-ACF1-336012195975}">
      <dgm:prSet/>
      <dgm:spPr/>
      <dgm:t>
        <a:bodyPr/>
        <a:lstStyle/>
        <a:p>
          <a:endParaRPr lang="es-CO"/>
        </a:p>
      </dgm:t>
    </dgm:pt>
    <dgm:pt modelId="{9667E036-6E63-479A-9A61-B0B0BE72550C}" type="sibTrans" cxnId="{C273D5C0-C67B-48FF-ACF1-336012195975}">
      <dgm:prSet/>
      <dgm:spPr/>
      <dgm:t>
        <a:bodyPr/>
        <a:lstStyle/>
        <a:p>
          <a:endParaRPr lang="es-CO"/>
        </a:p>
      </dgm:t>
    </dgm:pt>
    <dgm:pt modelId="{73198054-3708-4688-A1BE-869EAABE8BA4}">
      <dgm:prSet/>
      <dgm:spPr/>
      <dgm:t>
        <a:bodyPr/>
        <a:lstStyle/>
        <a:p>
          <a:r>
            <a:rPr lang="es-ES" b="0" i="0"/>
            <a:t>El modelo de datos debe coincidir con el modelo conceptual de los usuarios.</a:t>
          </a:r>
          <a:endParaRPr lang="es-CO"/>
        </a:p>
      </dgm:t>
    </dgm:pt>
    <dgm:pt modelId="{A391F7DB-1146-4A35-AB35-20D561911A86}" type="parTrans" cxnId="{6FC800BF-30B6-4C9E-8D30-A4ED3988581B}">
      <dgm:prSet/>
      <dgm:spPr/>
      <dgm:t>
        <a:bodyPr/>
        <a:lstStyle/>
        <a:p>
          <a:endParaRPr lang="es-CO"/>
        </a:p>
      </dgm:t>
    </dgm:pt>
    <dgm:pt modelId="{20070990-8EC0-464C-9F4F-D232CF997EFB}" type="sibTrans" cxnId="{6FC800BF-30B6-4C9E-8D30-A4ED3988581B}">
      <dgm:prSet/>
      <dgm:spPr/>
      <dgm:t>
        <a:bodyPr/>
        <a:lstStyle/>
        <a:p>
          <a:endParaRPr lang="es-CO"/>
        </a:p>
      </dgm:t>
    </dgm:pt>
    <dgm:pt modelId="{70F900B1-0287-47F5-8070-2C4F1D6D88F4}">
      <dgm:prSet/>
      <dgm:spPr/>
      <dgm:t>
        <a:bodyPr/>
        <a:lstStyle/>
        <a:p>
          <a:r>
            <a:rPr lang="es-ES" b="0" i="0"/>
            <a:t>Las consultas deben ser fáciles e intuitivas de escribir.</a:t>
          </a:r>
          <a:endParaRPr lang="es-CO"/>
        </a:p>
      </dgm:t>
    </dgm:pt>
    <dgm:pt modelId="{0FB0E951-84DE-4556-9454-59DCED60A75F}" type="parTrans" cxnId="{1A7A1B2C-8F17-40C5-9071-D0B3D463E213}">
      <dgm:prSet/>
      <dgm:spPr/>
      <dgm:t>
        <a:bodyPr/>
        <a:lstStyle/>
        <a:p>
          <a:endParaRPr lang="es-CO"/>
        </a:p>
      </dgm:t>
    </dgm:pt>
    <dgm:pt modelId="{865E0B56-F2C5-4E4C-86EA-488500C37B92}" type="sibTrans" cxnId="{1A7A1B2C-8F17-40C5-9071-D0B3D463E213}">
      <dgm:prSet/>
      <dgm:spPr/>
      <dgm:t>
        <a:bodyPr/>
        <a:lstStyle/>
        <a:p>
          <a:endParaRPr lang="es-CO"/>
        </a:p>
      </dgm:t>
    </dgm:pt>
    <dgm:pt modelId="{0A1D05E1-EAB5-476D-85A5-0A824239D6DC}">
      <dgm:prSet/>
      <dgm:spPr/>
      <dgm:t>
        <a:bodyPr/>
        <a:lstStyle/>
        <a:p>
          <a:r>
            <a:rPr lang="es-ES" b="0" i="0"/>
            <a:t>Expresividad.</a:t>
          </a:r>
          <a:endParaRPr lang="es-CO"/>
        </a:p>
      </dgm:t>
    </dgm:pt>
    <dgm:pt modelId="{447E1CF6-9951-477D-8B2C-811104883F7E}" type="parTrans" cxnId="{538FC001-5931-400F-8CF7-88B91216D84B}">
      <dgm:prSet/>
      <dgm:spPr/>
      <dgm:t>
        <a:bodyPr/>
        <a:lstStyle/>
        <a:p>
          <a:endParaRPr lang="es-CO"/>
        </a:p>
      </dgm:t>
    </dgm:pt>
    <dgm:pt modelId="{181A4E1A-6995-48FA-B881-20697551E619}" type="sibTrans" cxnId="{538FC001-5931-400F-8CF7-88B91216D84B}">
      <dgm:prSet/>
      <dgm:spPr/>
      <dgm:t>
        <a:bodyPr/>
        <a:lstStyle/>
        <a:p>
          <a:endParaRPr lang="es-CO"/>
        </a:p>
      </dgm:t>
    </dgm:pt>
    <dgm:pt modelId="{B0BFDF0D-9A18-409D-ADF9-19641A66A999}">
      <dgm:prSet/>
      <dgm:spPr/>
      <dgm:t>
        <a:bodyPr/>
        <a:lstStyle/>
        <a:p>
          <a:r>
            <a:rPr lang="es-ES" b="0" i="0"/>
            <a:t>Incluir suficiente información para responder a todas las consultas importantes.</a:t>
          </a:r>
          <a:endParaRPr lang="es-CO"/>
        </a:p>
      </dgm:t>
    </dgm:pt>
    <dgm:pt modelId="{356E2EF2-83BB-4EF6-A6A7-DBA1D909A9E2}" type="parTrans" cxnId="{82F2C15F-E834-4E09-A59E-D3681CC75E37}">
      <dgm:prSet/>
      <dgm:spPr/>
      <dgm:t>
        <a:bodyPr/>
        <a:lstStyle/>
        <a:p>
          <a:endParaRPr lang="es-CO"/>
        </a:p>
      </dgm:t>
    </dgm:pt>
    <dgm:pt modelId="{0AD4ED9D-FC22-403B-B2EC-4003D9E796A0}" type="sibTrans" cxnId="{82F2C15F-E834-4E09-A59E-D3681CC75E37}">
      <dgm:prSet/>
      <dgm:spPr/>
      <dgm:t>
        <a:bodyPr/>
        <a:lstStyle/>
        <a:p>
          <a:endParaRPr lang="es-CO"/>
        </a:p>
      </dgm:t>
    </dgm:pt>
    <dgm:pt modelId="{A6CE1179-4424-4EC4-84BF-953E847798E2}">
      <dgm:prSet/>
      <dgm:spPr/>
      <dgm:t>
        <a:bodyPr/>
        <a:lstStyle/>
        <a:p>
          <a:r>
            <a:rPr lang="es-ES" b="0" i="0"/>
            <a:t>Incluir todos los datos relevantes (sin datos irrelevantes).</a:t>
          </a:r>
          <a:endParaRPr lang="es-CO"/>
        </a:p>
      </dgm:t>
    </dgm:pt>
    <dgm:pt modelId="{575815EC-2AB8-43F1-837E-3825F4310941}" type="parTrans" cxnId="{CF6B9F5C-BA86-426C-BF0E-634601130239}">
      <dgm:prSet/>
      <dgm:spPr/>
      <dgm:t>
        <a:bodyPr/>
        <a:lstStyle/>
        <a:p>
          <a:endParaRPr lang="es-CO"/>
        </a:p>
      </dgm:t>
    </dgm:pt>
    <dgm:pt modelId="{9DEB939D-B33D-4206-832C-479A3CEA9CB4}" type="sibTrans" cxnId="{CF6B9F5C-BA86-426C-BF0E-634601130239}">
      <dgm:prSet/>
      <dgm:spPr/>
      <dgm:t>
        <a:bodyPr/>
        <a:lstStyle/>
        <a:p>
          <a:endParaRPr lang="es-CO"/>
        </a:p>
      </dgm:t>
    </dgm:pt>
    <dgm:pt modelId="{0AAF1D42-1847-4F96-B8EC-59E700B16197}">
      <dgm:prSet/>
      <dgm:spPr/>
      <dgm:t>
        <a:bodyPr/>
        <a:lstStyle/>
        <a:p>
          <a:r>
            <a:rPr lang="es-ES" b="0" i="0"/>
            <a:t>Rendimiento.</a:t>
          </a:r>
          <a:endParaRPr lang="es-CO"/>
        </a:p>
      </dgm:t>
    </dgm:pt>
    <dgm:pt modelId="{7396A24B-556B-4BAF-8FDD-5711AD2A3F01}" type="parTrans" cxnId="{3FB6AAE0-3B8A-46D2-8CF0-E9A7BA696EEE}">
      <dgm:prSet/>
      <dgm:spPr/>
      <dgm:t>
        <a:bodyPr/>
        <a:lstStyle/>
        <a:p>
          <a:endParaRPr lang="es-CO"/>
        </a:p>
      </dgm:t>
    </dgm:pt>
    <dgm:pt modelId="{87F7EEDB-EC1E-45C6-B058-4C5B80D77A06}" type="sibTrans" cxnId="{3FB6AAE0-3B8A-46D2-8CF0-E9A7BA696EEE}">
      <dgm:prSet/>
      <dgm:spPr/>
      <dgm:t>
        <a:bodyPr/>
        <a:lstStyle/>
        <a:p>
          <a:endParaRPr lang="es-CO"/>
        </a:p>
      </dgm:t>
    </dgm:pt>
    <dgm:pt modelId="{CD30FBE5-11B0-4A82-9676-02939F657F7E}">
      <dgm:prSet/>
      <dgm:spPr/>
      <dgm:t>
        <a:bodyPr/>
        <a:lstStyle/>
        <a:p>
          <a:r>
            <a:rPr lang="es-ES" b="0" i="0"/>
            <a:t>Un diseño físico eficiente debe ser posible.</a:t>
          </a:r>
          <a:endParaRPr lang="es-CO"/>
        </a:p>
      </dgm:t>
    </dgm:pt>
    <dgm:pt modelId="{1687FD47-80C9-4FEA-881A-811772377724}" type="parTrans" cxnId="{EEA3E66F-1E63-402D-BCC1-F64CC05EF12E}">
      <dgm:prSet/>
      <dgm:spPr/>
      <dgm:t>
        <a:bodyPr/>
        <a:lstStyle/>
        <a:p>
          <a:endParaRPr lang="es-CO"/>
        </a:p>
      </dgm:t>
    </dgm:pt>
    <dgm:pt modelId="{717D526F-1738-4AC7-8E13-385F72862B89}" type="sibTrans" cxnId="{EEA3E66F-1E63-402D-BCC1-F64CC05EF12E}">
      <dgm:prSet/>
      <dgm:spPr/>
      <dgm:t>
        <a:bodyPr/>
        <a:lstStyle/>
        <a:p>
          <a:endParaRPr lang="es-CO"/>
        </a:p>
      </dgm:t>
    </dgm:pt>
    <dgm:pt modelId="{87F22937-6558-4A7A-ABAF-8C7859FBE2E0}" type="pres">
      <dgm:prSet presAssocID="{A878FDC9-38A6-4686-BDFA-F886DD9B2C82}" presName="linear" presStyleCnt="0">
        <dgm:presLayoutVars>
          <dgm:animLvl val="lvl"/>
          <dgm:resizeHandles val="exact"/>
        </dgm:presLayoutVars>
      </dgm:prSet>
      <dgm:spPr/>
    </dgm:pt>
    <dgm:pt modelId="{98DC0682-C504-4A76-B5C1-27C519F4C588}" type="pres">
      <dgm:prSet presAssocID="{0B529BB8-D20A-4BD9-B72C-4A594B64700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4C75CAE-5B1F-46F2-805D-8EB69F433F44}" type="pres">
      <dgm:prSet presAssocID="{0B529BB8-D20A-4BD9-B72C-4A594B64700F}" presName="childText" presStyleLbl="revTx" presStyleIdx="0" presStyleCnt="3">
        <dgm:presLayoutVars>
          <dgm:bulletEnabled val="1"/>
        </dgm:presLayoutVars>
      </dgm:prSet>
      <dgm:spPr/>
    </dgm:pt>
    <dgm:pt modelId="{E32ADDDC-6E39-486A-94FA-7F7880E12FDF}" type="pres">
      <dgm:prSet presAssocID="{0A1D05E1-EAB5-476D-85A5-0A824239D6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77FE989-046A-4E26-BCE8-358319171340}" type="pres">
      <dgm:prSet presAssocID="{0A1D05E1-EAB5-476D-85A5-0A824239D6DC}" presName="childText" presStyleLbl="revTx" presStyleIdx="1" presStyleCnt="3">
        <dgm:presLayoutVars>
          <dgm:bulletEnabled val="1"/>
        </dgm:presLayoutVars>
      </dgm:prSet>
      <dgm:spPr/>
    </dgm:pt>
    <dgm:pt modelId="{1F358788-D972-4C40-AA30-BF4B1821847F}" type="pres">
      <dgm:prSet presAssocID="{0AAF1D42-1847-4F96-B8EC-59E700B1619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D029735-8277-4377-BE29-800255F2B583}" type="pres">
      <dgm:prSet presAssocID="{0AAF1D42-1847-4F96-B8EC-59E700B1619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538FC001-5931-400F-8CF7-88B91216D84B}" srcId="{A878FDC9-38A6-4686-BDFA-F886DD9B2C82}" destId="{0A1D05E1-EAB5-476D-85A5-0A824239D6DC}" srcOrd="1" destOrd="0" parTransId="{447E1CF6-9951-477D-8B2C-811104883F7E}" sibTransId="{181A4E1A-6995-48FA-B881-20697551E619}"/>
    <dgm:cxn modelId="{0966B305-46D4-40AF-913F-522DA2EB41D9}" type="presOf" srcId="{70F900B1-0287-47F5-8070-2C4F1D6D88F4}" destId="{D4C75CAE-5B1F-46F2-805D-8EB69F433F44}" srcOrd="0" destOrd="2" presId="urn:microsoft.com/office/officeart/2005/8/layout/vList2"/>
    <dgm:cxn modelId="{04C0DD0F-1C11-49A7-B2E7-027B8238C6C0}" type="presOf" srcId="{12DAFF85-8F8C-46F5-9E1C-1B7880C43226}" destId="{D4C75CAE-5B1F-46F2-805D-8EB69F433F44}" srcOrd="0" destOrd="0" presId="urn:microsoft.com/office/officeart/2005/8/layout/vList2"/>
    <dgm:cxn modelId="{D8F55110-08EE-4C25-A3A0-26B417FFB085}" type="presOf" srcId="{CD30FBE5-11B0-4A82-9676-02939F657F7E}" destId="{6D029735-8277-4377-BE29-800255F2B583}" srcOrd="0" destOrd="0" presId="urn:microsoft.com/office/officeart/2005/8/layout/vList2"/>
    <dgm:cxn modelId="{32EAB417-C538-45DC-AF5F-E666C70E1145}" type="presOf" srcId="{A878FDC9-38A6-4686-BDFA-F886DD9B2C82}" destId="{87F22937-6558-4A7A-ABAF-8C7859FBE2E0}" srcOrd="0" destOrd="0" presId="urn:microsoft.com/office/officeart/2005/8/layout/vList2"/>
    <dgm:cxn modelId="{7D98341C-1318-4FEC-B211-C1E83F9BA295}" type="presOf" srcId="{0B529BB8-D20A-4BD9-B72C-4A594B64700F}" destId="{98DC0682-C504-4A76-B5C1-27C519F4C588}" srcOrd="0" destOrd="0" presId="urn:microsoft.com/office/officeart/2005/8/layout/vList2"/>
    <dgm:cxn modelId="{1A7A1B2C-8F17-40C5-9071-D0B3D463E213}" srcId="{0B529BB8-D20A-4BD9-B72C-4A594B64700F}" destId="{70F900B1-0287-47F5-8070-2C4F1D6D88F4}" srcOrd="2" destOrd="0" parTransId="{0FB0E951-84DE-4556-9454-59DCED60A75F}" sibTransId="{865E0B56-F2C5-4E4C-86EA-488500C37B92}"/>
    <dgm:cxn modelId="{CF6B9F5C-BA86-426C-BF0E-634601130239}" srcId="{0A1D05E1-EAB5-476D-85A5-0A824239D6DC}" destId="{A6CE1179-4424-4EC4-84BF-953E847798E2}" srcOrd="1" destOrd="0" parTransId="{575815EC-2AB8-43F1-837E-3825F4310941}" sibTransId="{9DEB939D-B33D-4206-832C-479A3CEA9CB4}"/>
    <dgm:cxn modelId="{82F2C15F-E834-4E09-A59E-D3681CC75E37}" srcId="{0A1D05E1-EAB5-476D-85A5-0A824239D6DC}" destId="{B0BFDF0D-9A18-409D-ADF9-19641A66A999}" srcOrd="0" destOrd="0" parTransId="{356E2EF2-83BB-4EF6-A6A7-DBA1D909A9E2}" sibTransId="{0AD4ED9D-FC22-403B-B2EC-4003D9E796A0}"/>
    <dgm:cxn modelId="{EEA3E66F-1E63-402D-BCC1-F64CC05EF12E}" srcId="{0AAF1D42-1847-4F96-B8EC-59E700B16197}" destId="{CD30FBE5-11B0-4A82-9676-02939F657F7E}" srcOrd="0" destOrd="0" parTransId="{1687FD47-80C9-4FEA-881A-811772377724}" sibTransId="{717D526F-1738-4AC7-8E13-385F72862B89}"/>
    <dgm:cxn modelId="{3D4BAA52-7083-4610-BB25-F98837FEF5A1}" type="presOf" srcId="{0AAF1D42-1847-4F96-B8EC-59E700B16197}" destId="{1F358788-D972-4C40-AA30-BF4B1821847F}" srcOrd="0" destOrd="0" presId="urn:microsoft.com/office/officeart/2005/8/layout/vList2"/>
    <dgm:cxn modelId="{93AA5155-93BC-49EB-93AF-06AB5416DE9C}" srcId="{A878FDC9-38A6-4686-BDFA-F886DD9B2C82}" destId="{0B529BB8-D20A-4BD9-B72C-4A594B64700F}" srcOrd="0" destOrd="0" parTransId="{D2C4EE15-61D8-4CDD-ADA8-C70D311314A1}" sibTransId="{A0337F9D-DD2F-41B1-BF1D-2A24D84D4CFA}"/>
    <dgm:cxn modelId="{897DE959-7D29-4E6A-AA82-B6EFA8A59B8D}" type="presOf" srcId="{A6CE1179-4424-4EC4-84BF-953E847798E2}" destId="{C77FE989-046A-4E26-BCE8-358319171340}" srcOrd="0" destOrd="1" presId="urn:microsoft.com/office/officeart/2005/8/layout/vList2"/>
    <dgm:cxn modelId="{48A7D99C-814E-4053-8671-CBF63AB1FA48}" type="presOf" srcId="{B0BFDF0D-9A18-409D-ADF9-19641A66A999}" destId="{C77FE989-046A-4E26-BCE8-358319171340}" srcOrd="0" destOrd="0" presId="urn:microsoft.com/office/officeart/2005/8/layout/vList2"/>
    <dgm:cxn modelId="{F4A987AB-F90A-4D1B-93F7-96EC29674B13}" type="presOf" srcId="{0A1D05E1-EAB5-476D-85A5-0A824239D6DC}" destId="{E32ADDDC-6E39-486A-94FA-7F7880E12FDF}" srcOrd="0" destOrd="0" presId="urn:microsoft.com/office/officeart/2005/8/layout/vList2"/>
    <dgm:cxn modelId="{6FC800BF-30B6-4C9E-8D30-A4ED3988581B}" srcId="{0B529BB8-D20A-4BD9-B72C-4A594B64700F}" destId="{73198054-3708-4688-A1BE-869EAABE8BA4}" srcOrd="1" destOrd="0" parTransId="{A391F7DB-1146-4A35-AB35-20D561911A86}" sibTransId="{20070990-8EC0-464C-9F4F-D232CF997EFB}"/>
    <dgm:cxn modelId="{C273D5C0-C67B-48FF-ACF1-336012195975}" srcId="{0B529BB8-D20A-4BD9-B72C-4A594B64700F}" destId="{12DAFF85-8F8C-46F5-9E1C-1B7880C43226}" srcOrd="0" destOrd="0" parTransId="{09639B33-B4AD-408D-9833-81BE49A3E2F2}" sibTransId="{9667E036-6E63-479A-9A61-B0B0BE72550C}"/>
    <dgm:cxn modelId="{3FB6AAE0-3B8A-46D2-8CF0-E9A7BA696EEE}" srcId="{A878FDC9-38A6-4686-BDFA-F886DD9B2C82}" destId="{0AAF1D42-1847-4F96-B8EC-59E700B16197}" srcOrd="2" destOrd="0" parTransId="{7396A24B-556B-4BAF-8FDD-5711AD2A3F01}" sibTransId="{87F7EEDB-EC1E-45C6-B058-4C5B80D77A06}"/>
    <dgm:cxn modelId="{7DDCADFE-7BCB-427F-A314-08C2B0266771}" type="presOf" srcId="{73198054-3708-4688-A1BE-869EAABE8BA4}" destId="{D4C75CAE-5B1F-46F2-805D-8EB69F433F44}" srcOrd="0" destOrd="1" presId="urn:microsoft.com/office/officeart/2005/8/layout/vList2"/>
    <dgm:cxn modelId="{5135FF26-B5D5-43FE-B8A4-D69937DB048C}" type="presParOf" srcId="{87F22937-6558-4A7A-ABAF-8C7859FBE2E0}" destId="{98DC0682-C504-4A76-B5C1-27C519F4C588}" srcOrd="0" destOrd="0" presId="urn:microsoft.com/office/officeart/2005/8/layout/vList2"/>
    <dgm:cxn modelId="{F0EB65FC-5545-4DEF-9FA9-15117007C61D}" type="presParOf" srcId="{87F22937-6558-4A7A-ABAF-8C7859FBE2E0}" destId="{D4C75CAE-5B1F-46F2-805D-8EB69F433F44}" srcOrd="1" destOrd="0" presId="urn:microsoft.com/office/officeart/2005/8/layout/vList2"/>
    <dgm:cxn modelId="{D0830D88-EFE8-499E-BED9-5187D1CD992C}" type="presParOf" srcId="{87F22937-6558-4A7A-ABAF-8C7859FBE2E0}" destId="{E32ADDDC-6E39-486A-94FA-7F7880E12FDF}" srcOrd="2" destOrd="0" presId="urn:microsoft.com/office/officeart/2005/8/layout/vList2"/>
    <dgm:cxn modelId="{3FCEA71B-6B45-4A65-B343-CE1EB0B4F81A}" type="presParOf" srcId="{87F22937-6558-4A7A-ABAF-8C7859FBE2E0}" destId="{C77FE989-046A-4E26-BCE8-358319171340}" srcOrd="3" destOrd="0" presId="urn:microsoft.com/office/officeart/2005/8/layout/vList2"/>
    <dgm:cxn modelId="{9E010C29-C2ED-4BB1-B258-72184DCCC538}" type="presParOf" srcId="{87F22937-6558-4A7A-ABAF-8C7859FBE2E0}" destId="{1F358788-D972-4C40-AA30-BF4B1821847F}" srcOrd="4" destOrd="0" presId="urn:microsoft.com/office/officeart/2005/8/layout/vList2"/>
    <dgm:cxn modelId="{226D5A75-9C24-44A9-9D96-E8AAB4C649C3}" type="presParOf" srcId="{87F22937-6558-4A7A-ABAF-8C7859FBE2E0}" destId="{6D029735-8277-4377-BE29-800255F2B58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E88520-F094-4AB5-AE39-BDACEC21F00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CO"/>
        </a:p>
      </dgm:t>
    </dgm:pt>
    <dgm:pt modelId="{2488E620-80FE-4C9A-8539-C9EF3CBED98A}" type="pres">
      <dgm:prSet presAssocID="{95E88520-F094-4AB5-AE39-BDACEC21F00E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CB1FA22A-8BE9-47A1-B8F5-49EBB37A50AC}" type="presOf" srcId="{95E88520-F094-4AB5-AE39-BDACEC21F00E}" destId="{2488E620-80FE-4C9A-8539-C9EF3CBED98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152EB-5AAD-435C-A4ED-B9226E8A9F80}">
      <dsp:nvSpPr>
        <dsp:cNvPr id="0" name=""/>
        <dsp:cNvSpPr/>
      </dsp:nvSpPr>
      <dsp:spPr>
        <a:xfrm>
          <a:off x="5202" y="14448"/>
          <a:ext cx="3128006" cy="1072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kern="1200"/>
            <a:t>Orientado a Temas</a:t>
          </a:r>
          <a:endParaRPr lang="es-CO" sz="3100" kern="1200"/>
        </a:p>
      </dsp:txBody>
      <dsp:txXfrm>
        <a:off x="5202" y="14448"/>
        <a:ext cx="3128006" cy="1072001"/>
      </dsp:txXfrm>
    </dsp:sp>
    <dsp:sp modelId="{EC96A8A7-6772-47B9-81E2-5CC35241ED7D}">
      <dsp:nvSpPr>
        <dsp:cNvPr id="0" name=""/>
        <dsp:cNvSpPr/>
      </dsp:nvSpPr>
      <dsp:spPr>
        <a:xfrm>
          <a:off x="5202" y="1086450"/>
          <a:ext cx="3128006" cy="4084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b="0" i="0" kern="1200"/>
            <a:t>Organizado por entidades clave (Cliente, Producto, Ventas) en lugar de procesos de aplicaciones.</a:t>
          </a:r>
          <a:endParaRPr lang="es-CO" sz="3100" kern="1200"/>
        </a:p>
      </dsp:txBody>
      <dsp:txXfrm>
        <a:off x="5202" y="1086450"/>
        <a:ext cx="3128006" cy="4084560"/>
      </dsp:txXfrm>
    </dsp:sp>
    <dsp:sp modelId="{EDF02699-E48E-48AC-88BB-42A5AFCFBEF6}">
      <dsp:nvSpPr>
        <dsp:cNvPr id="0" name=""/>
        <dsp:cNvSpPr/>
      </dsp:nvSpPr>
      <dsp:spPr>
        <a:xfrm>
          <a:off x="3571129" y="14448"/>
          <a:ext cx="3128006" cy="1072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kern="1200"/>
            <a:t>Integrado</a:t>
          </a:r>
          <a:endParaRPr lang="es-CO" sz="3100" kern="1200"/>
        </a:p>
      </dsp:txBody>
      <dsp:txXfrm>
        <a:off x="3571129" y="14448"/>
        <a:ext cx="3128006" cy="1072001"/>
      </dsp:txXfrm>
    </dsp:sp>
    <dsp:sp modelId="{30EF6B71-19FD-4380-B776-F164A15B4938}">
      <dsp:nvSpPr>
        <dsp:cNvPr id="0" name=""/>
        <dsp:cNvSpPr/>
      </dsp:nvSpPr>
      <dsp:spPr>
        <a:xfrm>
          <a:off x="3571129" y="1086450"/>
          <a:ext cx="3128006" cy="4084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b="0" i="0" kern="1200"/>
            <a:t>Datos unificados de múltiples fuentes con formatos, codificación y convenciones consistentes.</a:t>
          </a:r>
          <a:endParaRPr lang="es-CO" sz="3100" kern="1200"/>
        </a:p>
      </dsp:txBody>
      <dsp:txXfrm>
        <a:off x="3571129" y="1086450"/>
        <a:ext cx="3128006" cy="4084560"/>
      </dsp:txXfrm>
    </dsp:sp>
    <dsp:sp modelId="{B3F7F618-D783-4C4E-9A8B-FC48714D6A03}">
      <dsp:nvSpPr>
        <dsp:cNvPr id="0" name=""/>
        <dsp:cNvSpPr/>
      </dsp:nvSpPr>
      <dsp:spPr>
        <a:xfrm>
          <a:off x="7137056" y="14448"/>
          <a:ext cx="3128006" cy="1072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kern="1200"/>
            <a:t>Variante en Tiempo</a:t>
          </a:r>
          <a:endParaRPr lang="es-CO" sz="3100" kern="1200"/>
        </a:p>
      </dsp:txBody>
      <dsp:txXfrm>
        <a:off x="7137056" y="14448"/>
        <a:ext cx="3128006" cy="1072001"/>
      </dsp:txXfrm>
    </dsp:sp>
    <dsp:sp modelId="{C155E6F1-3FE7-4729-873A-C829471EC7EA}">
      <dsp:nvSpPr>
        <dsp:cNvPr id="0" name=""/>
        <dsp:cNvSpPr/>
      </dsp:nvSpPr>
      <dsp:spPr>
        <a:xfrm>
          <a:off x="7137056" y="1086450"/>
          <a:ext cx="3128006" cy="4084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b="0" i="0" kern="1200"/>
            <a:t>Mantiene un historial de datos para analizar tendencias a lo largo de meses o años.</a:t>
          </a:r>
          <a:endParaRPr lang="es-CO" sz="3100" kern="1200"/>
        </a:p>
      </dsp:txBody>
      <dsp:txXfrm>
        <a:off x="7137056" y="1086450"/>
        <a:ext cx="3128006" cy="4084560"/>
      </dsp:txXfrm>
    </dsp:sp>
    <dsp:sp modelId="{B037279D-16AC-46A3-889D-4833885ECDDE}">
      <dsp:nvSpPr>
        <dsp:cNvPr id="0" name=""/>
        <dsp:cNvSpPr/>
      </dsp:nvSpPr>
      <dsp:spPr>
        <a:xfrm>
          <a:off x="10702983" y="14448"/>
          <a:ext cx="3128006" cy="10720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b="1" i="0" kern="1200"/>
            <a:t>No Volátil</a:t>
          </a:r>
          <a:endParaRPr lang="es-CO" sz="3100" kern="1200"/>
        </a:p>
      </dsp:txBody>
      <dsp:txXfrm>
        <a:off x="10702983" y="14448"/>
        <a:ext cx="3128006" cy="1072001"/>
      </dsp:txXfrm>
    </dsp:sp>
    <dsp:sp modelId="{790BE199-BD4B-4A46-B7F9-1D02AF169914}">
      <dsp:nvSpPr>
        <dsp:cNvPr id="0" name=""/>
        <dsp:cNvSpPr/>
      </dsp:nvSpPr>
      <dsp:spPr>
        <a:xfrm>
          <a:off x="10702983" y="1086450"/>
          <a:ext cx="3128006" cy="4084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b="0" i="0" kern="1200"/>
            <a:t>Los datos son de solo lectura para los usuarios; no se modifican una vez cargados.</a:t>
          </a:r>
          <a:endParaRPr lang="es-CO" sz="3100" kern="1200"/>
        </a:p>
      </dsp:txBody>
      <dsp:txXfrm>
        <a:off x="10702983" y="1086450"/>
        <a:ext cx="3128006" cy="4084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5D3D6-09EA-4053-AF72-B6A146AB08B2}">
      <dsp:nvSpPr>
        <dsp:cNvPr id="0" name=""/>
        <dsp:cNvSpPr/>
      </dsp:nvSpPr>
      <dsp:spPr>
        <a:xfrm>
          <a:off x="6731" y="2136447"/>
          <a:ext cx="2943287" cy="17659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kern="1200"/>
            <a:t>Identificar el proceso que se modela.</a:t>
          </a:r>
          <a:endParaRPr lang="es-CO" sz="2300" kern="1200"/>
        </a:p>
      </dsp:txBody>
      <dsp:txXfrm>
        <a:off x="58455" y="2188171"/>
        <a:ext cx="2839839" cy="1662524"/>
      </dsp:txXfrm>
    </dsp:sp>
    <dsp:sp modelId="{404E5B36-E27E-4A2E-B309-F44051B16EE3}">
      <dsp:nvSpPr>
        <dsp:cNvPr id="0" name=""/>
        <dsp:cNvSpPr/>
      </dsp:nvSpPr>
      <dsp:spPr>
        <a:xfrm>
          <a:off x="3244347" y="2654466"/>
          <a:ext cx="623976" cy="729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900" kern="1200"/>
        </a:p>
      </dsp:txBody>
      <dsp:txXfrm>
        <a:off x="3244347" y="2800453"/>
        <a:ext cx="436783" cy="437961"/>
      </dsp:txXfrm>
    </dsp:sp>
    <dsp:sp modelId="{76CF4672-0F30-429C-A33A-8DE0CF616AC1}">
      <dsp:nvSpPr>
        <dsp:cNvPr id="0" name=""/>
        <dsp:cNvSpPr/>
      </dsp:nvSpPr>
      <dsp:spPr>
        <a:xfrm>
          <a:off x="4127333" y="2136447"/>
          <a:ext cx="2943287" cy="17659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kern="1200"/>
            <a:t>Determinar la granularidad con la que se almacenarán los datos.</a:t>
          </a:r>
          <a:endParaRPr lang="es-CO" sz="2300" kern="1200"/>
        </a:p>
      </dsp:txBody>
      <dsp:txXfrm>
        <a:off x="4179057" y="2188171"/>
        <a:ext cx="2839839" cy="1662524"/>
      </dsp:txXfrm>
    </dsp:sp>
    <dsp:sp modelId="{DDA2DEE4-DB57-4A6B-AB86-BAB3481650D9}">
      <dsp:nvSpPr>
        <dsp:cNvPr id="0" name=""/>
        <dsp:cNvSpPr/>
      </dsp:nvSpPr>
      <dsp:spPr>
        <a:xfrm>
          <a:off x="7364949" y="2654466"/>
          <a:ext cx="623976" cy="729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900" kern="1200"/>
        </a:p>
      </dsp:txBody>
      <dsp:txXfrm>
        <a:off x="7364949" y="2800453"/>
        <a:ext cx="436783" cy="437961"/>
      </dsp:txXfrm>
    </dsp:sp>
    <dsp:sp modelId="{4F948A20-150E-49A2-B804-E93B4C2B9C53}">
      <dsp:nvSpPr>
        <dsp:cNvPr id="0" name=""/>
        <dsp:cNvSpPr/>
      </dsp:nvSpPr>
      <dsp:spPr>
        <a:xfrm>
          <a:off x="8247935" y="2136447"/>
          <a:ext cx="2943287" cy="17659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kern="1200"/>
            <a:t>Elige las dimensiones.</a:t>
          </a:r>
          <a:endParaRPr lang="es-CO" sz="2300" kern="1200"/>
        </a:p>
      </dsp:txBody>
      <dsp:txXfrm>
        <a:off x="8299659" y="2188171"/>
        <a:ext cx="2839839" cy="1662524"/>
      </dsp:txXfrm>
    </dsp:sp>
    <dsp:sp modelId="{7C4C16CC-1631-41CC-8892-A31013DA4BA6}">
      <dsp:nvSpPr>
        <dsp:cNvPr id="0" name=""/>
        <dsp:cNvSpPr/>
      </dsp:nvSpPr>
      <dsp:spPr>
        <a:xfrm>
          <a:off x="11485551" y="2654466"/>
          <a:ext cx="623976" cy="7299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1900" kern="1200"/>
        </a:p>
      </dsp:txBody>
      <dsp:txXfrm>
        <a:off x="11485551" y="2800453"/>
        <a:ext cx="436783" cy="437961"/>
      </dsp:txXfrm>
    </dsp:sp>
    <dsp:sp modelId="{9AF8471A-305B-4504-B064-3C79F380547E}">
      <dsp:nvSpPr>
        <dsp:cNvPr id="0" name=""/>
        <dsp:cNvSpPr/>
      </dsp:nvSpPr>
      <dsp:spPr>
        <a:xfrm>
          <a:off x="12368538" y="2136447"/>
          <a:ext cx="2943287" cy="17659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0" i="0" kern="1200" dirty="0"/>
            <a:t>Identifica las medidas numéricas de los datos.</a:t>
          </a:r>
          <a:endParaRPr lang="es-CO" sz="2300" kern="1200" dirty="0"/>
        </a:p>
      </dsp:txBody>
      <dsp:txXfrm>
        <a:off x="12420262" y="2188171"/>
        <a:ext cx="2839839" cy="1662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C0682-C504-4A76-B5C1-27C519F4C588}">
      <dsp:nvSpPr>
        <dsp:cNvPr id="0" name=""/>
        <dsp:cNvSpPr/>
      </dsp:nvSpPr>
      <dsp:spPr>
        <a:xfrm>
          <a:off x="0" y="167988"/>
          <a:ext cx="14159060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b="0" i="0" kern="1200"/>
            <a:t>Simplicidad</a:t>
          </a:r>
          <a:endParaRPr lang="es-CO" sz="3900" kern="1200"/>
        </a:p>
      </dsp:txBody>
      <dsp:txXfrm>
        <a:off x="44549" y="212537"/>
        <a:ext cx="14069962" cy="823502"/>
      </dsp:txXfrm>
    </dsp:sp>
    <dsp:sp modelId="{D4C75CAE-5B1F-46F2-805D-8EB69F433F44}">
      <dsp:nvSpPr>
        <dsp:cNvPr id="0" name=""/>
        <dsp:cNvSpPr/>
      </dsp:nvSpPr>
      <dsp:spPr>
        <a:xfrm>
          <a:off x="0" y="1080588"/>
          <a:ext cx="14159060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55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Los usuarios deben comprender el diseño.</a:t>
          </a:r>
          <a:endParaRPr lang="es-CO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El modelo de datos debe coincidir con el modelo conceptual de los usuarios.</a:t>
          </a:r>
          <a:endParaRPr lang="es-CO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Las consultas deben ser fáciles e intuitivas de escribir.</a:t>
          </a:r>
          <a:endParaRPr lang="es-CO" sz="3000" kern="1200"/>
        </a:p>
      </dsp:txBody>
      <dsp:txXfrm>
        <a:off x="0" y="1080588"/>
        <a:ext cx="14159060" cy="1493505"/>
      </dsp:txXfrm>
    </dsp:sp>
    <dsp:sp modelId="{E32ADDDC-6E39-486A-94FA-7F7880E12FDF}">
      <dsp:nvSpPr>
        <dsp:cNvPr id="0" name=""/>
        <dsp:cNvSpPr/>
      </dsp:nvSpPr>
      <dsp:spPr>
        <a:xfrm>
          <a:off x="0" y="2574093"/>
          <a:ext cx="14159060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b="0" i="0" kern="1200"/>
            <a:t>Expresividad.</a:t>
          </a:r>
          <a:endParaRPr lang="es-CO" sz="3900" kern="1200"/>
        </a:p>
      </dsp:txBody>
      <dsp:txXfrm>
        <a:off x="44549" y="2618642"/>
        <a:ext cx="14069962" cy="823502"/>
      </dsp:txXfrm>
    </dsp:sp>
    <dsp:sp modelId="{C77FE989-046A-4E26-BCE8-358319171340}">
      <dsp:nvSpPr>
        <dsp:cNvPr id="0" name=""/>
        <dsp:cNvSpPr/>
      </dsp:nvSpPr>
      <dsp:spPr>
        <a:xfrm>
          <a:off x="0" y="3486693"/>
          <a:ext cx="14159060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55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Incluir suficiente información para responder a todas las consultas importantes.</a:t>
          </a:r>
          <a:endParaRPr lang="es-CO" sz="3000" kern="120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Incluir todos los datos relevantes (sin datos irrelevantes).</a:t>
          </a:r>
          <a:endParaRPr lang="es-CO" sz="3000" kern="1200"/>
        </a:p>
      </dsp:txBody>
      <dsp:txXfrm>
        <a:off x="0" y="3486693"/>
        <a:ext cx="14159060" cy="1372410"/>
      </dsp:txXfrm>
    </dsp:sp>
    <dsp:sp modelId="{1F358788-D972-4C40-AA30-BF4B1821847F}">
      <dsp:nvSpPr>
        <dsp:cNvPr id="0" name=""/>
        <dsp:cNvSpPr/>
      </dsp:nvSpPr>
      <dsp:spPr>
        <a:xfrm>
          <a:off x="0" y="4859103"/>
          <a:ext cx="14159060" cy="912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b="0" i="0" kern="1200"/>
            <a:t>Rendimiento.</a:t>
          </a:r>
          <a:endParaRPr lang="es-CO" sz="3900" kern="1200"/>
        </a:p>
      </dsp:txBody>
      <dsp:txXfrm>
        <a:off x="44549" y="4903652"/>
        <a:ext cx="14069962" cy="823502"/>
      </dsp:txXfrm>
    </dsp:sp>
    <dsp:sp modelId="{6D029735-8277-4377-BE29-800255F2B583}">
      <dsp:nvSpPr>
        <dsp:cNvPr id="0" name=""/>
        <dsp:cNvSpPr/>
      </dsp:nvSpPr>
      <dsp:spPr>
        <a:xfrm>
          <a:off x="0" y="5771703"/>
          <a:ext cx="14159060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550" tIns="49530" rIns="277368" bIns="495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3000" b="0" i="0" kern="1200"/>
            <a:t>Un diseño físico eficiente debe ser posible.</a:t>
          </a:r>
          <a:endParaRPr lang="es-CO" sz="3000" kern="1200"/>
        </a:p>
      </dsp:txBody>
      <dsp:txXfrm>
        <a:off x="0" y="5771703"/>
        <a:ext cx="14159060" cy="645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2763"/>
            <a:ext cx="3429000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8.svg"/><Relationship Id="rId9" Type="http://schemas.microsoft.com/office/2007/relationships/diagramDrawing" Target="../diagrams/drawing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nyoi.co" TargetMode="External"/><Relationship Id="rId13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stagram.com/enyoi.co/" TargetMode="External"/><Relationship Id="rId11" Type="http://schemas.openxmlformats.org/officeDocument/2006/relationships/hyperlink" Target="https://www.tiktok.com/@enyoi.co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hyperlink" Target="https://wa.me/573206649412" TargetMode="External"/><Relationship Id="rId9" Type="http://schemas.openxmlformats.org/officeDocument/2006/relationships/image" Target="../media/image3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8.svg"/><Relationship Id="rId9" Type="http://schemas.microsoft.com/office/2007/relationships/diagramDrawing" Target="../diagrams/drawing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1.png"/><Relationship Id="rId5" Type="http://schemas.openxmlformats.org/officeDocument/2006/relationships/diagramData" Target="../diagrams/data4.xml"/><Relationship Id="rId10" Type="http://schemas.openxmlformats.org/officeDocument/2006/relationships/image" Target="../media/image10.png"/><Relationship Id="rId4" Type="http://schemas.openxmlformats.org/officeDocument/2006/relationships/image" Target="../media/image8.svg"/><Relationship Id="rId9" Type="http://schemas.microsoft.com/office/2007/relationships/diagramDrawing" Target="../diagrams/drawing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gif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8.svg"/><Relationship Id="rId9" Type="http://schemas.microsoft.com/office/2007/relationships/diagramDrawing" Target="../diagrams/drawing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8.sv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8.svg"/><Relationship Id="rId9" Type="http://schemas.microsoft.com/office/2007/relationships/diagramDrawing" Target="../diagrams/drawing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58764" y="455568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 rot="10800000">
            <a:off x="10392303" y="15240"/>
            <a:ext cx="7895697" cy="10431661"/>
            <a:chOff x="0" y="-38100"/>
            <a:chExt cx="2079525" cy="2747433"/>
          </a:xfrm>
        </p:grpSpPr>
        <p:sp>
          <p:nvSpPr>
            <p:cNvPr id="90" name="Google Shape;90;p1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"/>
          <p:cNvSpPr/>
          <p:nvPr/>
        </p:nvSpPr>
        <p:spPr>
          <a:xfrm>
            <a:off x="9562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10800000">
            <a:off x="14340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 rot="1460314">
            <a:off x="10691684" y="4380706"/>
            <a:ext cx="7356554" cy="1393786"/>
            <a:chOff x="0" y="-38100"/>
            <a:chExt cx="1937529" cy="367088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 rot="10800000">
            <a:off x="-536261" y="9574006"/>
            <a:ext cx="8704395" cy="279585"/>
            <a:chOff x="0" y="-38100"/>
            <a:chExt cx="2292515" cy="73635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2292515" cy="35535"/>
            </a:xfrm>
            <a:custGeom>
              <a:avLst/>
              <a:gdLst/>
              <a:ahLst/>
              <a:cxnLst/>
              <a:rect l="l" t="t" r="r" b="b"/>
              <a:pathLst>
                <a:path w="2292515" h="35535" extrusionOk="0">
                  <a:moveTo>
                    <a:pt x="17768" y="0"/>
                  </a:moveTo>
                  <a:lnTo>
                    <a:pt x="2274747" y="0"/>
                  </a:lnTo>
                  <a:cubicBezTo>
                    <a:pt x="2284560" y="0"/>
                    <a:pt x="2292515" y="7955"/>
                    <a:pt x="2292515" y="17768"/>
                  </a:cubicBezTo>
                  <a:lnTo>
                    <a:pt x="2292515" y="17768"/>
                  </a:lnTo>
                  <a:cubicBezTo>
                    <a:pt x="2292515" y="22480"/>
                    <a:pt x="2290643" y="26999"/>
                    <a:pt x="2287311" y="30331"/>
                  </a:cubicBezTo>
                  <a:cubicBezTo>
                    <a:pt x="2283978" y="33663"/>
                    <a:pt x="2279459" y="35535"/>
                    <a:pt x="2274747" y="35535"/>
                  </a:cubicBezTo>
                  <a:lnTo>
                    <a:pt x="17768" y="35535"/>
                  </a:lnTo>
                  <a:cubicBezTo>
                    <a:pt x="13055" y="35535"/>
                    <a:pt x="8536" y="33663"/>
                    <a:pt x="5204" y="30331"/>
                  </a:cubicBezTo>
                  <a:cubicBezTo>
                    <a:pt x="1872" y="26999"/>
                    <a:pt x="0" y="22480"/>
                    <a:pt x="0" y="17768"/>
                  </a:cubicBezTo>
                  <a:lnTo>
                    <a:pt x="0" y="17768"/>
                  </a:lnTo>
                  <a:cubicBezTo>
                    <a:pt x="0" y="13055"/>
                    <a:pt x="1872" y="8536"/>
                    <a:pt x="5204" y="5204"/>
                  </a:cubicBezTo>
                  <a:cubicBezTo>
                    <a:pt x="8536" y="1872"/>
                    <a:pt x="13055" y="0"/>
                    <a:pt x="17768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38100"/>
              <a:ext cx="2292514" cy="73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"/>
          <p:cNvSpPr txBox="1"/>
          <p:nvPr/>
        </p:nvSpPr>
        <p:spPr>
          <a:xfrm>
            <a:off x="907966" y="4667931"/>
            <a:ext cx="8115300" cy="94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399" b="1" dirty="0">
                <a:solidFill>
                  <a:srgbClr val="700A89"/>
                </a:solidFill>
                <a:latin typeface="Poppins"/>
                <a:ea typeface="Poppins"/>
                <a:cs typeface="Poppins"/>
                <a:sym typeface="Poppins"/>
              </a:rPr>
              <a:t>Bodegas de Datos</a:t>
            </a:r>
            <a:endParaRPr dirty="0"/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5">
            <a:alphaModFix/>
          </a:blip>
          <a:srcRect l="53990" t="15859" r="8554" b="69322"/>
          <a:stretch/>
        </p:blipFill>
        <p:spPr>
          <a:xfrm>
            <a:off x="5181600" y="609324"/>
            <a:ext cx="4721448" cy="104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F74C-0C4A-C8E1-B69A-C2EB246D1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AF7C0B-EA18-C0D7-C4A1-016A36FDA7B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43C5B71-76EB-E885-44A0-A8B62D4154E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360313D-E44D-5317-EF98-B43A3D61616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41942F2-908D-036D-842F-60A6276AD93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16020BE-2188-D4E7-0878-6A2E1F0B5FA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70EA18D-57AB-BA71-B370-A4F5A37DF5D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4876D3F-B0DD-9FF4-1F73-20F851F199B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BE9EC8F-4EE4-BFFA-F4BD-49BF60E063A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1EFF523-6071-3E11-F6F0-57644341FF4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DA4ABAE-5D91-BDA2-4900-C18E54AF68E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D197170E-C532-D3C7-AA8A-23C12F0ACE38}"/>
              </a:ext>
            </a:extLst>
          </p:cNvPr>
          <p:cNvGraphicFramePr/>
          <p:nvPr/>
        </p:nvGraphicFramePr>
        <p:xfrm>
          <a:off x="3261674" y="3346809"/>
          <a:ext cx="11161335" cy="48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825CFBBF-2552-5BCD-CFDF-E8BF20710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640" y="619028"/>
            <a:ext cx="3666068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48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OLTP vs. OLAP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29458A53-E17E-9971-9013-D62BE1A39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062678"/>
              </p:ext>
            </p:extLst>
          </p:nvPr>
        </p:nvGraphicFramePr>
        <p:xfrm>
          <a:off x="2180491" y="2085680"/>
          <a:ext cx="13551876" cy="6489372"/>
        </p:xfrm>
        <a:graphic>
          <a:graphicData uri="http://schemas.openxmlformats.org/drawingml/2006/table">
            <a:tbl>
              <a:tblPr/>
              <a:tblGrid>
                <a:gridCol w="4517292">
                  <a:extLst>
                    <a:ext uri="{9D8B030D-6E8A-4147-A177-3AD203B41FA5}">
                      <a16:colId xmlns:a16="http://schemas.microsoft.com/office/drawing/2014/main" val="1443258468"/>
                    </a:ext>
                  </a:extLst>
                </a:gridCol>
                <a:gridCol w="4517292">
                  <a:extLst>
                    <a:ext uri="{9D8B030D-6E8A-4147-A177-3AD203B41FA5}">
                      <a16:colId xmlns:a16="http://schemas.microsoft.com/office/drawing/2014/main" val="351878765"/>
                    </a:ext>
                  </a:extLst>
                </a:gridCol>
                <a:gridCol w="4517292">
                  <a:extLst>
                    <a:ext uri="{9D8B030D-6E8A-4147-A177-3AD203B41FA5}">
                      <a16:colId xmlns:a16="http://schemas.microsoft.com/office/drawing/2014/main" val="3200898724"/>
                    </a:ext>
                  </a:extLst>
                </a:gridCol>
              </a:tblGrid>
              <a:tr h="6404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/>
                        <a:t>Aspecto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/>
                        <a:t>Bases de datos operacionales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/>
                        <a:t>Almacenes de datos (Data </a:t>
                      </a:r>
                      <a:r>
                        <a:rPr lang="es-CO" sz="2400" b="1" dirty="0" err="1"/>
                        <a:t>Warehouses</a:t>
                      </a:r>
                      <a:r>
                        <a:rPr lang="es-CO" sz="2400" b="1" dirty="0"/>
                        <a:t>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763127"/>
                  </a:ext>
                </a:extLst>
              </a:tr>
              <a:tr h="528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Tipo de usuario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Operadores, empleados de oficina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Gerentes, ejecutivos de cuentas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239514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Uso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Predecible, repetitivo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Ad hoc, no estructurado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01530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Contenido de datos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Datos actuales y detallados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Datos históricos y resumidos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68984"/>
                  </a:ext>
                </a:extLst>
              </a:tr>
              <a:tr h="3120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Organización de datos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Según necesidades operativas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Según necesidades de análisis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879581"/>
                  </a:ext>
                </a:extLst>
              </a:tr>
              <a:tr h="528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Estructuras de datos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Optimizadas para transacciones pequeñas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Optimizadas para consultas complejas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59866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 dirty="0"/>
                        <a:t>Frecuencia de acceso</a:t>
                      </a:r>
                      <a:endParaRPr lang="es-CO" sz="1800" dirty="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Alta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De media a baja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3146528"/>
                  </a:ext>
                </a:extLst>
              </a:tr>
              <a:tr h="528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 dirty="0"/>
                        <a:t>Tipo de acceso</a:t>
                      </a:r>
                      <a:endParaRPr lang="es-CO" sz="1800" dirty="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Lectura </a:t>
                      </a:r>
                      <a:r>
                        <a:rPr lang="es-CO" sz="1800" b="1" dirty="0"/>
                        <a:t>(No masivas)*, </a:t>
                      </a:r>
                      <a:r>
                        <a:rPr lang="es-CO" sz="1800" dirty="0"/>
                        <a:t>inserción, actualización, eliminación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Lectura, solo agregar (</a:t>
                      </a:r>
                      <a:r>
                        <a:rPr lang="es-CO" sz="1800" dirty="0" err="1"/>
                        <a:t>append</a:t>
                      </a:r>
                      <a:r>
                        <a:rPr lang="es-CO" sz="1800" dirty="0"/>
                        <a:t>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3117083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# registros/acceso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Pocos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Muchos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355620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 dirty="0"/>
                        <a:t>Tiempo de respuesta</a:t>
                      </a:r>
                      <a:endParaRPr lang="es-CO" sz="1800" dirty="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Corto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Puede ser largo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246525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Nivel de concurrencia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Alto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Bajo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733859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Uso de bloqueos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Necesario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No necesario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7726367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Frecuencia de actualización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Alta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Ninguna / Nula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736190"/>
                  </a:ext>
                </a:extLst>
              </a:tr>
              <a:tr h="31084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/>
                        <a:t>Redundancia de datos</a:t>
                      </a:r>
                      <a:endParaRPr lang="es-CO" sz="180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Baja (tablas normalizadas)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Alta (tablas desnormalizadas)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90374"/>
                  </a:ext>
                </a:extLst>
              </a:tr>
              <a:tr h="5284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b="1" dirty="0"/>
                        <a:t>Modelado de datos</a:t>
                      </a:r>
                      <a:endParaRPr lang="es-CO" sz="1800" dirty="0"/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/>
                        <a:t>UML, modelo ER (Entidad-Relación)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800" dirty="0"/>
                        <a:t>Modelo multidimensional</a:t>
                      </a:r>
                    </a:p>
                  </a:txBody>
                  <a:tcPr marL="73394" marR="73394" marT="36697" marB="366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5019954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57920E9B-4032-54DC-6EB1-FC3FF4E440C9}"/>
              </a:ext>
            </a:extLst>
          </p:cNvPr>
          <p:cNvSpPr txBox="1"/>
          <p:nvPr/>
        </p:nvSpPr>
        <p:spPr>
          <a:xfrm>
            <a:off x="2180492" y="8921624"/>
            <a:ext cx="11337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Tomado de </a:t>
            </a:r>
            <a:r>
              <a:rPr lang="es-CO" b="1" dirty="0" err="1"/>
              <a:t>Vaisman</a:t>
            </a:r>
            <a:r>
              <a:rPr lang="es-CO" b="1" dirty="0"/>
              <a:t>, A., &amp; </a:t>
            </a:r>
            <a:r>
              <a:rPr lang="es-CO" b="1" dirty="0" err="1"/>
              <a:t>Zimányi</a:t>
            </a:r>
            <a:r>
              <a:rPr lang="es-CO" b="1" dirty="0"/>
              <a:t>, E. (2022). </a:t>
            </a:r>
            <a:r>
              <a:rPr lang="es-CO" b="1" i="1" dirty="0"/>
              <a:t>Data </a:t>
            </a:r>
            <a:r>
              <a:rPr lang="es-CO" b="1" i="1" dirty="0" err="1"/>
              <a:t>Warehouse</a:t>
            </a:r>
            <a:r>
              <a:rPr lang="es-CO" b="1" i="1" dirty="0"/>
              <a:t> </a:t>
            </a:r>
            <a:r>
              <a:rPr lang="es-CO" b="1" i="1" dirty="0" err="1"/>
              <a:t>Systems</a:t>
            </a:r>
            <a:r>
              <a:rPr lang="es-CO" b="1" dirty="0"/>
              <a:t>. Springer.</a:t>
            </a:r>
          </a:p>
          <a:p>
            <a:r>
              <a:rPr lang="es-CO" dirty="0"/>
              <a:t>Traducción propia </a:t>
            </a:r>
          </a:p>
          <a:p>
            <a:r>
              <a:rPr lang="es-CO" dirty="0"/>
              <a:t>*Agregado</a:t>
            </a:r>
          </a:p>
          <a:p>
            <a:r>
              <a:rPr lang="es-C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72308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02FB0-60BD-245C-D632-EAC2D19F4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6BDB23-96DE-3FBF-48EC-4C28F0AC7BB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3D04ED4-3A53-F2B5-3F61-B3FD9F63AA9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274B51F-BA4F-E57A-434E-8262E0C3C44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019B9C9-EBCA-AEED-8BB4-AC1F31B3472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BEF352F-EB6A-5153-0771-9451D1C576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B641BA9-DAAB-12CE-DDCC-2263684E8B0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9A16F11-C600-38B0-A350-B322328834C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2779231-9432-9FF3-8E5A-25AC9A838EC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970680F-8BF1-9F66-193E-A7198E46317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AAE11C0-E28A-1DF4-C2DD-034C5F1528C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8662601-F9B3-CE0A-E672-56CCA1AC97D7}"/>
              </a:ext>
            </a:extLst>
          </p:cNvPr>
          <p:cNvSpPr txBox="1"/>
          <p:nvPr/>
        </p:nvSpPr>
        <p:spPr>
          <a:xfrm>
            <a:off x="1589964" y="968983"/>
            <a:ext cx="9184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Elegir Tipo 1 vs. Tipo 2</a:t>
            </a:r>
            <a:endParaRPr lang="es-CO" b="1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3E4D6C3-8B7D-D95A-860B-21CE8E615697}"/>
              </a:ext>
            </a:extLst>
          </p:cNvPr>
          <p:cNvSpPr txBox="1"/>
          <p:nvPr/>
        </p:nvSpPr>
        <p:spPr>
          <a:xfrm>
            <a:off x="1589964" y="2737534"/>
            <a:ext cx="13163266" cy="6149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Ambas opciones se usan comúnmente.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fácil combinarlas.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Preservar historia para algunos atributos.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Sobrescribir historia para otros.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Preguntas guía: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¿Las consultas querrán usar el valor original o el nuevo?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 la mayoría de los casos preservar historia es deseable.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¿El impacto en rendimiento de filas adicionales supera el beneficio?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Algunos campos como "teléfono del cliente" pueden no ser muy útiles para reportes.</a:t>
            </a:r>
          </a:p>
        </p:txBody>
      </p:sp>
    </p:spTree>
    <p:extLst>
      <p:ext uri="{BB962C8B-B14F-4D97-AF65-F5344CB8AC3E}">
        <p14:creationId xmlns:p14="http://schemas.microsoft.com/office/powerpoint/2010/main" val="4830274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C5DEC-CB3F-0000-A865-631136123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CFAFA26-1AE7-5696-22F1-48CC6545977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1427213-7939-04AC-FC20-C7413EFF80E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CC94B25-8578-7FB6-23D1-762733472A1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7BADB96-82C9-CC68-8F61-BBF2DCE39CE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1B81F85-FEBD-2E45-F6A0-90E4E845CBF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B123D2C-DC8A-0865-EF78-39AF6358F78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97C4C55-3F5C-5208-77F3-41352607F41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C31963D-6055-EF61-C9E5-01F30120A4C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10A5612-1121-B04C-0E5F-95C997481FA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85038135-BFFD-7C98-AC8F-D716D712EE9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EF5BB7-D34E-B348-0BBA-0A204BB4DC8A}"/>
              </a:ext>
            </a:extLst>
          </p:cNvPr>
          <p:cNvSpPr txBox="1"/>
          <p:nvPr/>
        </p:nvSpPr>
        <p:spPr>
          <a:xfrm>
            <a:off x="1449987" y="1744733"/>
            <a:ext cx="14575810" cy="554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veces queremos reportar usando valores viejos o nuevos.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Útil sobre todo en reorganizaciones corporativas.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los distritos de ventas se redibujan anualmente.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Solución: crear dos columnas de dimensión.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Enfoque 1: "Distrito anterior" y "Distrito actual"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Permite reportar con el esquema viejo o el nuevo.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Cuando cambian asignaciones, mover "actual" a "anterior".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"Tipo 3" de SCD.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Enfoque 2: "Distrito histórico" y "Distrito actual"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Permite reportes con el esquema original o el vigente.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Cuando cambia el distrito: crear nueva fila para el histórico y sobrescribir el actual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DCFBD0-7052-69E0-4E27-67379446F566}"/>
              </a:ext>
            </a:extLst>
          </p:cNvPr>
          <p:cNvSpPr txBox="1"/>
          <p:nvPr/>
        </p:nvSpPr>
        <p:spPr>
          <a:xfrm>
            <a:off x="1449987" y="880122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Soluciones híbridas de SCD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0E3D9266-D755-3383-B35D-7E546AD00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00235"/>
              </p:ext>
            </p:extLst>
          </p:nvPr>
        </p:nvGraphicFramePr>
        <p:xfrm>
          <a:off x="4091708" y="8102703"/>
          <a:ext cx="9725892" cy="1124426"/>
        </p:xfrm>
        <a:graphic>
          <a:graphicData uri="http://schemas.openxmlformats.org/drawingml/2006/table">
            <a:tbl>
              <a:tblPr/>
              <a:tblGrid>
                <a:gridCol w="2431473">
                  <a:extLst>
                    <a:ext uri="{9D8B030D-6E8A-4147-A177-3AD203B41FA5}">
                      <a16:colId xmlns:a16="http://schemas.microsoft.com/office/drawing/2014/main" val="2293583971"/>
                    </a:ext>
                  </a:extLst>
                </a:gridCol>
                <a:gridCol w="2431473">
                  <a:extLst>
                    <a:ext uri="{9D8B030D-6E8A-4147-A177-3AD203B41FA5}">
                      <a16:colId xmlns:a16="http://schemas.microsoft.com/office/drawing/2014/main" val="3433693588"/>
                    </a:ext>
                  </a:extLst>
                </a:gridCol>
                <a:gridCol w="2431473">
                  <a:extLst>
                    <a:ext uri="{9D8B030D-6E8A-4147-A177-3AD203B41FA5}">
                      <a16:colId xmlns:a16="http://schemas.microsoft.com/office/drawing/2014/main" val="3311120192"/>
                    </a:ext>
                  </a:extLst>
                </a:gridCol>
                <a:gridCol w="2431473">
                  <a:extLst>
                    <a:ext uri="{9D8B030D-6E8A-4147-A177-3AD203B41FA5}">
                      <a16:colId xmlns:a16="http://schemas.microsoft.com/office/drawing/2014/main" val="3176277661"/>
                    </a:ext>
                  </a:extLst>
                </a:gridCol>
              </a:tblGrid>
              <a:tr h="56221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2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ID_Cliente</a:t>
                      </a:r>
                      <a:endParaRPr lang="es-CO" sz="2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2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</a:t>
                      </a:r>
                      <a:endParaRPr lang="es-CO" sz="2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2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Ciudad_Actual</a:t>
                      </a:r>
                      <a:endParaRPr lang="es-CO" sz="2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2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Ciudad_Anterior</a:t>
                      </a:r>
                      <a:endParaRPr lang="es-CO" sz="2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418591"/>
                  </a:ext>
                </a:extLst>
              </a:tr>
              <a:tr h="56221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2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101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2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Ana</a:t>
                      </a: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2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Bogotá</a:t>
                      </a:r>
                      <a:endParaRPr lang="es-CO" sz="2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24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Cali</a:t>
                      </a:r>
                      <a:endParaRPr lang="es-CO" sz="24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844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2175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8"/>
          <p:cNvGrpSpPr/>
          <p:nvPr/>
        </p:nvGrpSpPr>
        <p:grpSpPr>
          <a:xfrm rot="10800000">
            <a:off x="10392303" y="0"/>
            <a:ext cx="7895697" cy="10431661"/>
            <a:chOff x="0" y="-38100"/>
            <a:chExt cx="2079525" cy="2747433"/>
          </a:xfrm>
        </p:grpSpPr>
        <p:sp>
          <p:nvSpPr>
            <p:cNvPr id="362" name="Google Shape;362;p8"/>
            <p:cNvSpPr/>
            <p:nvPr/>
          </p:nvSpPr>
          <p:spPr>
            <a:xfrm>
              <a:off x="0" y="0"/>
              <a:ext cx="2079525" cy="2709333"/>
            </a:xfrm>
            <a:custGeom>
              <a:avLst/>
              <a:gdLst/>
              <a:ahLst/>
              <a:cxnLst/>
              <a:rect l="l" t="t" r="r" b="b"/>
              <a:pathLst>
                <a:path w="2079525" h="2709333" extrusionOk="0">
                  <a:moveTo>
                    <a:pt x="0" y="0"/>
                  </a:moveTo>
                  <a:lnTo>
                    <a:pt x="2079525" y="0"/>
                  </a:lnTo>
                  <a:lnTo>
                    <a:pt x="2079525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8"/>
            <p:cNvSpPr txBox="1"/>
            <p:nvPr/>
          </p:nvSpPr>
          <p:spPr>
            <a:xfrm>
              <a:off x="0" y="-38100"/>
              <a:ext cx="2079525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8"/>
          <p:cNvSpPr/>
          <p:nvPr/>
        </p:nvSpPr>
        <p:spPr>
          <a:xfrm>
            <a:off x="9562641" y="4953536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1" y="0"/>
                </a:lnTo>
                <a:lnTo>
                  <a:pt x="4777511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 rot="10800000">
            <a:off x="14340152" y="455568"/>
            <a:ext cx="4777510" cy="4687932"/>
          </a:xfrm>
          <a:custGeom>
            <a:avLst/>
            <a:gdLst/>
            <a:ahLst/>
            <a:cxnLst/>
            <a:rect l="l" t="t" r="r" b="b"/>
            <a:pathLst>
              <a:path w="4777510" h="4687932" extrusionOk="0">
                <a:moveTo>
                  <a:pt x="0" y="0"/>
                </a:moveTo>
                <a:lnTo>
                  <a:pt x="4777510" y="0"/>
                </a:lnTo>
                <a:lnTo>
                  <a:pt x="4777510" y="4687932"/>
                </a:lnTo>
                <a:lnTo>
                  <a:pt x="0" y="4687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8"/>
          <p:cNvGrpSpPr/>
          <p:nvPr/>
        </p:nvGrpSpPr>
        <p:grpSpPr>
          <a:xfrm rot="1460314">
            <a:off x="11030759" y="4449732"/>
            <a:ext cx="7356554" cy="1393786"/>
            <a:chOff x="0" y="-38100"/>
            <a:chExt cx="1937529" cy="367088"/>
          </a:xfrm>
        </p:grpSpPr>
        <p:sp>
          <p:nvSpPr>
            <p:cNvPr id="367" name="Google Shape;367;p8"/>
            <p:cNvSpPr/>
            <p:nvPr/>
          </p:nvSpPr>
          <p:spPr>
            <a:xfrm>
              <a:off x="0" y="0"/>
              <a:ext cx="1937528" cy="328988"/>
            </a:xfrm>
            <a:custGeom>
              <a:avLst/>
              <a:gdLst/>
              <a:ahLst/>
              <a:cxnLst/>
              <a:rect l="l" t="t" r="r" b="b"/>
              <a:pathLst>
                <a:path w="1937528" h="328988" extrusionOk="0">
                  <a:moveTo>
                    <a:pt x="105238" y="0"/>
                  </a:moveTo>
                  <a:lnTo>
                    <a:pt x="1832290" y="0"/>
                  </a:lnTo>
                  <a:cubicBezTo>
                    <a:pt x="1860201" y="0"/>
                    <a:pt x="1886969" y="11088"/>
                    <a:pt x="1906705" y="30824"/>
                  </a:cubicBezTo>
                  <a:cubicBezTo>
                    <a:pt x="1926441" y="50560"/>
                    <a:pt x="1937528" y="77327"/>
                    <a:pt x="1937528" y="105238"/>
                  </a:cubicBezTo>
                  <a:lnTo>
                    <a:pt x="1937528" y="223749"/>
                  </a:lnTo>
                  <a:cubicBezTo>
                    <a:pt x="1937528" y="281871"/>
                    <a:pt x="1890412" y="328988"/>
                    <a:pt x="1832290" y="328988"/>
                  </a:cubicBezTo>
                  <a:lnTo>
                    <a:pt x="105238" y="328988"/>
                  </a:lnTo>
                  <a:cubicBezTo>
                    <a:pt x="77327" y="328988"/>
                    <a:pt x="50560" y="317900"/>
                    <a:pt x="30824" y="298164"/>
                  </a:cubicBezTo>
                  <a:cubicBezTo>
                    <a:pt x="11088" y="278428"/>
                    <a:pt x="0" y="251660"/>
                    <a:pt x="0" y="223749"/>
                  </a:cubicBezTo>
                  <a:lnTo>
                    <a:pt x="0" y="105238"/>
                  </a:lnTo>
                  <a:cubicBezTo>
                    <a:pt x="0" y="47117"/>
                    <a:pt x="47117" y="0"/>
                    <a:pt x="105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8"/>
            <p:cNvSpPr txBox="1"/>
            <p:nvPr/>
          </p:nvSpPr>
          <p:spPr>
            <a:xfrm>
              <a:off x="0" y="-38100"/>
              <a:ext cx="1937529" cy="367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8"/>
          <p:cNvGrpSpPr/>
          <p:nvPr/>
        </p:nvGrpSpPr>
        <p:grpSpPr>
          <a:xfrm>
            <a:off x="2068637" y="2993049"/>
            <a:ext cx="6434234" cy="2940731"/>
            <a:chOff x="0" y="-560842"/>
            <a:chExt cx="8578979" cy="3920975"/>
          </a:xfrm>
        </p:grpSpPr>
        <p:grpSp>
          <p:nvGrpSpPr>
            <p:cNvPr id="370" name="Google Shape;370;p8"/>
            <p:cNvGrpSpPr/>
            <p:nvPr/>
          </p:nvGrpSpPr>
          <p:grpSpPr>
            <a:xfrm>
              <a:off x="0" y="-560842"/>
              <a:ext cx="8578979" cy="3920975"/>
              <a:chOff x="0" y="-38100"/>
              <a:chExt cx="582801" cy="266366"/>
            </a:xfrm>
          </p:grpSpPr>
          <p:sp>
            <p:nvSpPr>
              <p:cNvPr id="371" name="Google Shape;371;p8"/>
              <p:cNvSpPr/>
              <p:nvPr/>
            </p:nvSpPr>
            <p:spPr>
              <a:xfrm>
                <a:off x="0" y="0"/>
                <a:ext cx="58280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582801" h="228266" extrusionOk="0">
                    <a:moveTo>
                      <a:pt x="87467" y="0"/>
                    </a:moveTo>
                    <a:lnTo>
                      <a:pt x="495335" y="0"/>
                    </a:lnTo>
                    <a:cubicBezTo>
                      <a:pt x="543641" y="0"/>
                      <a:pt x="582801" y="39160"/>
                      <a:pt x="582801" y="87467"/>
                    </a:cubicBezTo>
                    <a:lnTo>
                      <a:pt x="582801" y="140800"/>
                    </a:lnTo>
                    <a:cubicBezTo>
                      <a:pt x="582801" y="189106"/>
                      <a:pt x="543641" y="228266"/>
                      <a:pt x="495335" y="228266"/>
                    </a:cubicBezTo>
                    <a:lnTo>
                      <a:pt x="87467" y="228266"/>
                    </a:lnTo>
                    <a:cubicBezTo>
                      <a:pt x="39160" y="228266"/>
                      <a:pt x="0" y="189106"/>
                      <a:pt x="0" y="140800"/>
                    </a:cubicBezTo>
                    <a:lnTo>
                      <a:pt x="0" y="87467"/>
                    </a:lnTo>
                    <a:cubicBezTo>
                      <a:pt x="0" y="39160"/>
                      <a:pt x="39160" y="0"/>
                      <a:pt x="8746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 cmpd="sng">
                <a:solidFill>
                  <a:srgbClr val="6B137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372;p8"/>
              <p:cNvSpPr txBox="1"/>
              <p:nvPr/>
            </p:nvSpPr>
            <p:spPr>
              <a:xfrm>
                <a:off x="0" y="-38100"/>
                <a:ext cx="582801" cy="2663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" name="Google Shape;373;p8"/>
            <p:cNvSpPr txBox="1"/>
            <p:nvPr/>
          </p:nvSpPr>
          <p:spPr>
            <a:xfrm>
              <a:off x="355297" y="630411"/>
              <a:ext cx="7868384" cy="2659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CO" sz="24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Juan Esteban Mejía Velásquez</a:t>
              </a:r>
              <a:endParaRPr dirty="0"/>
            </a:p>
            <a:p>
              <a:pPr marL="0" marR="0" lvl="0" indent="0" algn="ctr" rtl="0">
                <a:lnSpc>
                  <a:spcPct val="2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000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Docente</a:t>
              </a:r>
              <a:endParaRPr sz="2000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ctr" rtl="0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sz="2400" u="sng" dirty="0">
                  <a:solidFill>
                    <a:srgbClr val="1F1F1D"/>
                  </a:solidFill>
                  <a:latin typeface="Poppins"/>
                  <a:ea typeface="Poppins"/>
                  <a:cs typeface="Poppins"/>
                  <a:sym typeface="Poppins"/>
                </a:rPr>
                <a:t>Correo</a:t>
              </a:r>
              <a:endParaRPr dirty="0"/>
            </a:p>
          </p:txBody>
        </p:sp>
      </p:grpSp>
      <p:sp>
        <p:nvSpPr>
          <p:cNvPr id="374" name="Google Shape;374;p8">
            <a:hlinkClick r:id="rId4"/>
          </p:cNvPr>
          <p:cNvSpPr/>
          <p:nvPr/>
        </p:nvSpPr>
        <p:spPr>
          <a:xfrm>
            <a:off x="2068637" y="6536925"/>
            <a:ext cx="360000" cy="332550"/>
          </a:xfrm>
          <a:custGeom>
            <a:avLst/>
            <a:gdLst/>
            <a:ahLst/>
            <a:cxnLst/>
            <a:rect l="l" t="t" r="r" b="b"/>
            <a:pathLst>
              <a:path w="360000" h="332550" extrusionOk="0">
                <a:moveTo>
                  <a:pt x="0" y="0"/>
                </a:moveTo>
                <a:lnTo>
                  <a:pt x="360000" y="0"/>
                </a:lnTo>
                <a:lnTo>
                  <a:pt x="360000" y="332550"/>
                </a:lnTo>
                <a:lnTo>
                  <a:pt x="0" y="332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>
            <a:hlinkClick r:id="rId6"/>
          </p:cNvPr>
          <p:cNvSpPr/>
          <p:nvPr/>
        </p:nvSpPr>
        <p:spPr>
          <a:xfrm>
            <a:off x="5758126" y="653568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>
            <a:hlinkClick r:id="rId8"/>
          </p:cNvPr>
          <p:cNvSpPr/>
          <p:nvPr/>
        </p:nvSpPr>
        <p:spPr>
          <a:xfrm>
            <a:off x="5775261" y="7145700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60000" h="360000" extrusionOk="0">
                <a:moveTo>
                  <a:pt x="0" y="0"/>
                </a:moveTo>
                <a:lnTo>
                  <a:pt x="360000" y="0"/>
                </a:lnTo>
                <a:lnTo>
                  <a:pt x="360000" y="360000"/>
                </a:lnTo>
                <a:lnTo>
                  <a:pt x="0" y="3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2096214" y="7144126"/>
            <a:ext cx="332423" cy="332422"/>
          </a:xfrm>
          <a:custGeom>
            <a:avLst/>
            <a:gdLst/>
            <a:ahLst/>
            <a:cxnLst/>
            <a:rect l="l" t="t" r="r" b="b"/>
            <a:pathLst>
              <a:path w="332423" h="332422" extrusionOk="0">
                <a:moveTo>
                  <a:pt x="0" y="0"/>
                </a:moveTo>
                <a:lnTo>
                  <a:pt x="332423" y="0"/>
                </a:lnTo>
                <a:lnTo>
                  <a:pt x="332423" y="332423"/>
                </a:lnTo>
                <a:lnTo>
                  <a:pt x="0" y="332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 txBox="1"/>
          <p:nvPr/>
        </p:nvSpPr>
        <p:spPr>
          <a:xfrm>
            <a:off x="6214196" y="7136825"/>
            <a:ext cx="1721048" cy="33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www.enyoi.co</a:t>
            </a:r>
            <a:endParaRPr/>
          </a:p>
        </p:txBody>
      </p:sp>
      <p:sp>
        <p:nvSpPr>
          <p:cNvPr id="379" name="Google Shape;379;p8"/>
          <p:cNvSpPr txBox="1"/>
          <p:nvPr/>
        </p:nvSpPr>
        <p:spPr>
          <a:xfrm>
            <a:off x="6212929" y="6526813"/>
            <a:ext cx="1048048" cy="33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 dirty="0"/>
          </a:p>
        </p:txBody>
      </p:sp>
      <p:sp>
        <p:nvSpPr>
          <p:cNvPr id="380" name="Google Shape;380;p8"/>
          <p:cNvSpPr txBox="1"/>
          <p:nvPr/>
        </p:nvSpPr>
        <p:spPr>
          <a:xfrm>
            <a:off x="2520238" y="6526813"/>
            <a:ext cx="246784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+57 </a:t>
            </a:r>
            <a:r>
              <a:rPr lang="es-MX" sz="2000" u="sng" dirty="0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</a:rPr>
              <a:t>301 673 6729</a:t>
            </a:r>
            <a:endParaRPr dirty="0"/>
          </a:p>
        </p:txBody>
      </p:sp>
      <p:sp>
        <p:nvSpPr>
          <p:cNvPr id="381" name="Google Shape;381;p8"/>
          <p:cNvSpPr txBox="1"/>
          <p:nvPr/>
        </p:nvSpPr>
        <p:spPr>
          <a:xfrm>
            <a:off x="2520164" y="7136825"/>
            <a:ext cx="1048048" cy="33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>
                <a:solidFill>
                  <a:srgbClr val="1F1F1D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enyoi.co</a:t>
            </a:r>
            <a:endParaRPr/>
          </a:p>
        </p:txBody>
      </p:sp>
      <p:grpSp>
        <p:nvGrpSpPr>
          <p:cNvPr id="382" name="Google Shape;382;p8"/>
          <p:cNvGrpSpPr/>
          <p:nvPr/>
        </p:nvGrpSpPr>
        <p:grpSpPr>
          <a:xfrm>
            <a:off x="2068637" y="6865719"/>
            <a:ext cx="2744745" cy="192288"/>
            <a:chOff x="0" y="-38100"/>
            <a:chExt cx="722896" cy="50643"/>
          </a:xfrm>
        </p:grpSpPr>
        <p:sp>
          <p:nvSpPr>
            <p:cNvPr id="383" name="Google Shape;383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5" name="Google Shape;385;p8"/>
          <p:cNvGrpSpPr/>
          <p:nvPr/>
        </p:nvGrpSpPr>
        <p:grpSpPr>
          <a:xfrm>
            <a:off x="5758126" y="6865719"/>
            <a:ext cx="2744745" cy="192288"/>
            <a:chOff x="0" y="-38100"/>
            <a:chExt cx="722896" cy="50643"/>
          </a:xfrm>
        </p:grpSpPr>
        <p:sp>
          <p:nvSpPr>
            <p:cNvPr id="386" name="Google Shape;386;p8"/>
            <p:cNvSpPr/>
            <p:nvPr/>
          </p:nvSpPr>
          <p:spPr>
            <a:xfrm>
              <a:off x="0" y="0"/>
              <a:ext cx="722896" cy="12543"/>
            </a:xfrm>
            <a:custGeom>
              <a:avLst/>
              <a:gdLst/>
              <a:ahLst/>
              <a:cxnLst/>
              <a:rect l="l" t="t" r="r" b="b"/>
              <a:pathLst>
                <a:path w="722896" h="12543" extrusionOk="0">
                  <a:moveTo>
                    <a:pt x="6272" y="0"/>
                  </a:moveTo>
                  <a:lnTo>
                    <a:pt x="716624" y="0"/>
                  </a:lnTo>
                  <a:cubicBezTo>
                    <a:pt x="718288" y="0"/>
                    <a:pt x="719883" y="661"/>
                    <a:pt x="721059" y="1837"/>
                  </a:cubicBezTo>
                  <a:cubicBezTo>
                    <a:pt x="722235" y="3013"/>
                    <a:pt x="722896" y="4608"/>
                    <a:pt x="722896" y="6272"/>
                  </a:cubicBezTo>
                  <a:lnTo>
                    <a:pt x="722896" y="6272"/>
                  </a:lnTo>
                  <a:cubicBezTo>
                    <a:pt x="722896" y="7935"/>
                    <a:pt x="722235" y="9530"/>
                    <a:pt x="721059" y="10706"/>
                  </a:cubicBezTo>
                  <a:cubicBezTo>
                    <a:pt x="719883" y="11882"/>
                    <a:pt x="718288" y="12543"/>
                    <a:pt x="71662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gradFill>
              <a:gsLst>
                <a:gs pos="0">
                  <a:srgbClr val="6B1374"/>
                </a:gs>
                <a:gs pos="33333">
                  <a:srgbClr val="700A89"/>
                </a:gs>
                <a:gs pos="66667">
                  <a:srgbClr val="C20052"/>
                </a:gs>
                <a:gs pos="100000">
                  <a:srgbClr val="FF005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 txBox="1"/>
            <p:nvPr/>
          </p:nvSpPr>
          <p:spPr>
            <a:xfrm>
              <a:off x="0" y="-38100"/>
              <a:ext cx="722896" cy="50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p8"/>
          <p:cNvPicPr preferRelativeResize="0"/>
          <p:nvPr/>
        </p:nvPicPr>
        <p:blipFill rotWithShape="1">
          <a:blip r:embed="rId12">
            <a:alphaModFix/>
          </a:blip>
          <a:srcRect l="53990" t="15859" r="8554" b="69322"/>
          <a:stretch/>
        </p:blipFill>
        <p:spPr>
          <a:xfrm>
            <a:off x="5001939" y="578151"/>
            <a:ext cx="4721448" cy="1048052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8"/>
          <p:cNvSpPr/>
          <p:nvPr/>
        </p:nvSpPr>
        <p:spPr>
          <a:xfrm>
            <a:off x="729281" y="455568"/>
            <a:ext cx="3004519" cy="1201808"/>
          </a:xfrm>
          <a:custGeom>
            <a:avLst/>
            <a:gdLst/>
            <a:ahLst/>
            <a:cxnLst/>
            <a:rect l="l" t="t" r="r" b="b"/>
            <a:pathLst>
              <a:path w="3457174" h="1382870" extrusionOk="0">
                <a:moveTo>
                  <a:pt x="0" y="0"/>
                </a:moveTo>
                <a:lnTo>
                  <a:pt x="3457174" y="0"/>
                </a:lnTo>
                <a:lnTo>
                  <a:pt x="3457174" y="1382870"/>
                </a:lnTo>
                <a:lnTo>
                  <a:pt x="0" y="1382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DA61A-F91E-0A06-1A4B-9F2DDDCD2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6A5492-D8E3-4E1A-103B-C014B1B7317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5FAE180-6631-6CE2-9675-DBA55717804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C4630F3-767E-2A30-5613-3975E38DDD0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F3C1F95-0738-85FC-5B0C-D6ADED5CFDD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40D98D1-AF07-5ADF-6F15-E849128439C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E018C10-FF47-988E-D295-3146173B851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141C71-2917-B461-BCB1-CF208D088D7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03317EE-34B0-9CE0-9E31-2A9C5685141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DED0428-6C22-2088-5252-4908ADF0BF3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59A5F0E-E9FA-8AB0-CFA8-2783E58590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DE492A0B-0B5F-8380-1623-E58C011FE519}"/>
              </a:ext>
            </a:extLst>
          </p:cNvPr>
          <p:cNvGraphicFramePr/>
          <p:nvPr/>
        </p:nvGraphicFramePr>
        <p:xfrm>
          <a:off x="3261674" y="3346809"/>
          <a:ext cx="11161335" cy="48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2744457-F3C2-A8AA-A24C-9355EFD18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42177"/>
              </p:ext>
            </p:extLst>
          </p:nvPr>
        </p:nvGraphicFramePr>
        <p:xfrm>
          <a:off x="2064470" y="2803083"/>
          <a:ext cx="13386063" cy="5854078"/>
        </p:xfrm>
        <a:graphic>
          <a:graphicData uri="http://schemas.openxmlformats.org/drawingml/2006/table">
            <a:tbl>
              <a:tblPr/>
              <a:tblGrid>
                <a:gridCol w="3176833">
                  <a:extLst>
                    <a:ext uri="{9D8B030D-6E8A-4147-A177-3AD203B41FA5}">
                      <a16:colId xmlns:a16="http://schemas.microsoft.com/office/drawing/2014/main" val="3659434484"/>
                    </a:ext>
                  </a:extLst>
                </a:gridCol>
                <a:gridCol w="4854644">
                  <a:extLst>
                    <a:ext uri="{9D8B030D-6E8A-4147-A177-3AD203B41FA5}">
                      <a16:colId xmlns:a16="http://schemas.microsoft.com/office/drawing/2014/main" val="2797480003"/>
                    </a:ext>
                  </a:extLst>
                </a:gridCol>
                <a:gridCol w="5354586">
                  <a:extLst>
                    <a:ext uri="{9D8B030D-6E8A-4147-A177-3AD203B41FA5}">
                      <a16:colId xmlns:a16="http://schemas.microsoft.com/office/drawing/2014/main" val="1387501103"/>
                    </a:ext>
                  </a:extLst>
                </a:gridCol>
              </a:tblGrid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 cap="all">
                          <a:solidFill>
                            <a:schemeClr val="tx1"/>
                          </a:solidFill>
                          <a:effectLst/>
                        </a:rPr>
                        <a:t>Característica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 cap="all">
                          <a:solidFill>
                            <a:schemeClr val="tx1"/>
                          </a:solidFill>
                          <a:effectLst/>
                        </a:rPr>
                        <a:t>OLTP (Operacional)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 cap="all">
                          <a:solidFill>
                            <a:schemeClr val="tx1"/>
                          </a:solidFill>
                          <a:effectLst/>
                        </a:rPr>
                        <a:t>OLAP (Analítico)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198133"/>
                  </a:ext>
                </a:extLst>
              </a:tr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 dirty="0">
                          <a:solidFill>
                            <a:schemeClr val="tx1"/>
                          </a:solidFill>
                          <a:effectLst/>
                        </a:rPr>
                        <a:t>Objetivo</a:t>
                      </a:r>
                      <a:endParaRPr lang="es-CO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Operaciones diarias (Transacciones)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Análisis y toma de decisiones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378748"/>
                  </a:ext>
                </a:extLst>
              </a:tr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>
                          <a:solidFill>
                            <a:schemeClr val="tx1"/>
                          </a:solidFill>
                          <a:effectLst/>
                        </a:rPr>
                        <a:t>Datos</a:t>
                      </a:r>
                      <a:endParaRPr lang="es-CO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dirty="0">
                          <a:solidFill>
                            <a:schemeClr val="tx1"/>
                          </a:solidFill>
                          <a:effectLst/>
                        </a:rPr>
                        <a:t>Detallados, actuales, normalizados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Resumidos, históricos, multidimensionales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702976"/>
                  </a:ext>
                </a:extLst>
              </a:tr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>
                          <a:solidFill>
                            <a:schemeClr val="tx1"/>
                          </a:solidFill>
                          <a:effectLst/>
                        </a:rPr>
                        <a:t>Acceso</a:t>
                      </a:r>
                      <a:endParaRPr lang="es-CO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ES" sz="2400">
                          <a:solidFill>
                            <a:schemeClr val="tx1"/>
                          </a:solidFill>
                          <a:effectLst/>
                        </a:rPr>
                        <a:t>Lectura/Escritura rápida y corta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Consultas complejas de lectura masiva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19780"/>
                  </a:ext>
                </a:extLst>
              </a:tr>
              <a:tr h="1006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>
                          <a:solidFill>
                            <a:schemeClr val="tx1"/>
                          </a:solidFill>
                          <a:effectLst/>
                        </a:rPr>
                        <a:t>Usuarios</a:t>
                      </a:r>
                      <a:endParaRPr lang="es-CO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Empleados operativos, Clientes (Cajeros)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Ejecutivos, Gerentes, Analistas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158801"/>
                  </a:ext>
                </a:extLst>
              </a:tr>
              <a:tr h="684801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b="1">
                          <a:solidFill>
                            <a:schemeClr val="tx1"/>
                          </a:solidFill>
                          <a:effectLst/>
                        </a:rPr>
                        <a:t>Volumen</a:t>
                      </a:r>
                      <a:endParaRPr lang="es-CO" sz="24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>
                          <a:solidFill>
                            <a:schemeClr val="tx1"/>
                          </a:solidFill>
                          <a:effectLst/>
                        </a:rPr>
                        <a:t>Megabytes a Gigabytes</a:t>
                      </a: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s-CO" sz="2400" dirty="0">
                          <a:solidFill>
                            <a:schemeClr val="tx1"/>
                          </a:solidFill>
                          <a:effectLst/>
                        </a:rPr>
                        <a:t>Terabytes a </a:t>
                      </a:r>
                      <a:r>
                        <a:rPr lang="es-CO" sz="2400" dirty="0" err="1">
                          <a:solidFill>
                            <a:schemeClr val="tx1"/>
                          </a:solidFill>
                          <a:effectLst/>
                        </a:rPr>
                        <a:t>Petabytes</a:t>
                      </a:r>
                      <a:endParaRPr lang="es-CO" sz="24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54551" marR="154551" marT="154551" marB="15455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341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124116"/>
                  </a:ext>
                </a:extLst>
              </a:tr>
            </a:tbl>
          </a:graphicData>
        </a:graphic>
      </p:graphicFrame>
      <p:sp>
        <p:nvSpPr>
          <p:cNvPr id="13" name="Rectangle 1">
            <a:extLst>
              <a:ext uri="{FF2B5EF4-FFF2-40B4-BE49-F238E27FC236}">
                <a16:creationId xmlns:a16="http://schemas.microsoft.com/office/drawing/2014/main" id="{5D087B8A-24A0-0B11-CD48-CE7F2DA3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0075" y="1208348"/>
            <a:ext cx="3666068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48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OLTP vs. OLAP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4113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875487-9658-AC56-5AA5-E71454BA1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600470-9A67-CD72-F0A2-5602EEE059A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190E5C-A50B-130F-DAAD-69F19B686DD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5CA9C52-51FD-DDC6-4E8E-4E34CD11FF3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11FE3A4-9BC6-4786-7F1D-816D6EA9DDB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6A4B1F7-4E3D-1030-F171-C70AA522259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901D01-CCCD-F08B-0ACD-93AAB02569E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D9758F3-B78E-25D1-B7A4-0470CDEDFAE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A307128-0548-8AEA-9E30-A4DD00D0EC4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AB5E38C-FCF1-CE0A-74AF-C992E5F6050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FA37C7F-9D89-1251-8BE8-9CA274B6D4B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8D74577-E3D8-8421-D94C-F2596983F8A3}"/>
              </a:ext>
            </a:extLst>
          </p:cNvPr>
          <p:cNvSpPr txBox="1"/>
          <p:nvPr/>
        </p:nvSpPr>
        <p:spPr>
          <a:xfrm>
            <a:off x="1590140" y="2344097"/>
            <a:ext cx="1481658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Cadena de supermercados que registra ventas POS.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POS = punto de venta.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Datos recolectados por escáneres de código de barras en la caja.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100 tiendas en 5 estados.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~60.000 </a:t>
            </a:r>
            <a:r>
              <a:rPr lang="es-ES" sz="3600" dirty="0" err="1"/>
              <a:t>SKUs</a:t>
            </a:r>
            <a:r>
              <a:rPr lang="es-ES" sz="3600" dirty="0"/>
              <a:t> de producto.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SKU = unidad de mantenimiento de inventario.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Representa un producto individual.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Algunos tienen UPC asignado por el fabricante.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Otros no (por ejemplo, frutas y verduras, panadería, carnes, flores).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Meta: entender el impacto de precios y promociones en ventas y utilidades.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dirty="0"/>
              <a:t>Promociones = cupones, descuentos, anuncios, etc.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EFAFCE9-ECA8-101D-761F-0F979E5CF82B}"/>
              </a:ext>
            </a:extLst>
          </p:cNvPr>
          <p:cNvSpPr txBox="1"/>
          <p:nvPr/>
        </p:nvSpPr>
        <p:spPr>
          <a:xfrm>
            <a:off x="1746315" y="880122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Ejemplo guía: Ventas minoristas</a:t>
            </a:r>
          </a:p>
        </p:txBody>
      </p:sp>
    </p:spTree>
    <p:extLst>
      <p:ext uri="{BB962C8B-B14F-4D97-AF65-F5344CB8AC3E}">
        <p14:creationId xmlns:p14="http://schemas.microsoft.com/office/powerpoint/2010/main" val="30452617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6DE67E-CDD9-12FA-DAAE-9D8E18BFC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35B6311-C158-A291-70A4-283D368B0F6C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B25175F-9C2F-214E-985B-35EC3E3418F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E8C8BE1-72F2-5394-8AC0-99F093F373E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908D823-02AC-FEB0-6919-2262CD17D9F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DE06B26-82BC-D1D0-C78C-E01EBFBFAF6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8FB5D0D-6DE9-CDE5-2350-224685C8AEA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B28206C-8D3D-063A-4FCD-CDE0115B0E2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954F50E-0EF2-A258-49B6-DDC4638DD86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D7C6191-85D1-BA64-CF0D-BD2E395BA57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4A76E92-58CC-CE5E-25D5-0DBD148D599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58489B-D2D6-C9E9-A0C2-FB87A0773929}"/>
              </a:ext>
            </a:extLst>
          </p:cNvPr>
          <p:cNvSpPr txBox="1"/>
          <p:nvPr/>
        </p:nvSpPr>
        <p:spPr>
          <a:xfrm>
            <a:off x="1746315" y="880122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Preguntas de ventas minoristas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7AC8F85-8D17-CB1C-2D73-A9FCB64151D7}"/>
              </a:ext>
            </a:extLst>
          </p:cNvPr>
          <p:cNvSpPr txBox="1"/>
          <p:nvPr/>
        </p:nvSpPr>
        <p:spPr>
          <a:xfrm>
            <a:off x="1358508" y="2383417"/>
            <a:ext cx="15570984" cy="7023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¿Cuál es el incremento (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lift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debido a una promoción?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Lift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ganancia de ventas de un producto por estar en promoción.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Requiere estimar una línea base de ventas.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 calcularse con ventas históricas.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Detectar desplazamiento temporal (time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shifting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Clientes se abastecen cuando el producto está en oferta.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Luego no compran más por un tiempo.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Detectar canibalización.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clientes compran el producto promocionado en lugar de competidores.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Promover la marca A reduce ventas de la marca B.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Detectar venta cruzada de productos complementarios.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Promover carbón aumenta ventas de líquido encendedor.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Promover carne de hamburguesa aumenta ventas de pan para hamburguesa.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¿Cuál es la rentabilidad de una promoción?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Considerar costos promocionales, descuentos,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lift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desplazamiento temporal, canibalización y venta cruzada.</a:t>
            </a:r>
          </a:p>
        </p:txBody>
      </p:sp>
    </p:spTree>
    <p:extLst>
      <p:ext uri="{BB962C8B-B14F-4D97-AF65-F5344CB8AC3E}">
        <p14:creationId xmlns:p14="http://schemas.microsoft.com/office/powerpoint/2010/main" val="5351205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5D14C7-3B5E-1A70-992B-B09FDCFDA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D9F085-91FA-81B3-CC62-B31C31FABC8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8553112-EF87-F2B3-B6D8-809EC183AD0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2228278-288F-16B3-4350-93C5BB1F465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911FA6F-BA2F-0356-30C6-BEC6C34DAFE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7F69085-FDF3-B74B-F1CC-F6E49A61585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C650FCC-0C4E-83A7-5D24-7111486E0A4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B97EA0C-CF38-8FBB-4D33-8FF3F65F172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E0029B75-72E1-6E07-5CED-FAFFD8BCEC6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8DF359A-547D-5CA6-17B5-43D4219C22D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C992A5C-20D9-8ED2-6D60-72BC099A171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2E015FD-1DA8-F5AA-97AE-48530BB194F9}"/>
              </a:ext>
            </a:extLst>
          </p:cNvPr>
          <p:cNvSpPr txBox="1"/>
          <p:nvPr/>
        </p:nvSpPr>
        <p:spPr>
          <a:xfrm>
            <a:off x="2381446" y="464624"/>
            <a:ext cx="13525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4000" b="1" dirty="0"/>
              <a:t>Granularidad de una tabla de Hechos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5162E50-8076-9A4C-A3BC-5AB3BF7FFAB6}"/>
              </a:ext>
            </a:extLst>
          </p:cNvPr>
          <p:cNvSpPr txBox="1"/>
          <p:nvPr/>
        </p:nvSpPr>
        <p:spPr>
          <a:xfrm>
            <a:off x="1238786" y="1923037"/>
            <a:ext cx="16444656" cy="774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Grano de una tabla de hechos = significado de una fila.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Determina el nivel máximo de detalle del almacén.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 de declaraciones de grano (una fila representa):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Línea de un recibo de caja.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Pase de abordaje de un vuelo.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Instantánea diaria del inventario de un producto en un almacén.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Lectura de un sensor por minuto.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Estudiante inscrito en un curso.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Tablas de hechos con grano más fino: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Son más expresivas.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Tienen más filas.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Compensación entre rendimiento y expresividad.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Regla práctica: errar a favor de la expresividad.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agregados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precomputados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pueden resolver problemas de rendimiento.</a:t>
            </a:r>
          </a:p>
        </p:txBody>
      </p:sp>
    </p:spTree>
    <p:extLst>
      <p:ext uri="{BB962C8B-B14F-4D97-AF65-F5344CB8AC3E}">
        <p14:creationId xmlns:p14="http://schemas.microsoft.com/office/powerpoint/2010/main" val="2892047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07D20B-CDAB-EF37-AB06-7BE408E94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F170E3C-7725-B1AD-C9A3-11DA1B61070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2D2F73-8AA7-7B0C-92AA-ADE91DBE642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48FB07B-880C-3A88-46AA-13759041D7D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93A0AFD-70EC-997B-21B0-768EADF5512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B9B0A63-81DA-6BF2-2857-182F38D6AC1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E025610-823D-936A-133C-8AEC8F30EA0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F00DCF9-3D65-9920-CD2D-CC496F2CA29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FDA88E0-0E3C-3E2D-19F0-5BDB4D524DB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AD3D15F-C3C8-7BD7-900A-46C4D997376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6F8C0C8-F74F-58AD-BFAE-D65F6DA67DD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36E4C0-B77C-B577-A31A-A5883846CCF5}"/>
              </a:ext>
            </a:extLst>
          </p:cNvPr>
          <p:cNvSpPr txBox="1"/>
          <p:nvPr/>
        </p:nvSpPr>
        <p:spPr>
          <a:xfrm>
            <a:off x="941564" y="762169"/>
            <a:ext cx="7479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4000" b="1" dirty="0"/>
              <a:t>Elección de Dimensiones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330A773-930F-FA31-7761-C7A129C2E5CD}"/>
              </a:ext>
            </a:extLst>
          </p:cNvPr>
          <p:cNvSpPr txBox="1"/>
          <p:nvPr/>
        </p:nvSpPr>
        <p:spPr>
          <a:xfrm>
            <a:off x="1828799" y="2895118"/>
            <a:ext cx="12180626" cy="5583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Determinar una clave candidata basada en la declaración de grano.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1: un estudiante inscrito en un curso.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(Curso, Estudiante, Periodo) es una clave candidata.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2: línea de un recibo de caja.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(ID de transacción, SKU de producto) es una clave candidata.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Agregar otras dimensiones relevantes determinadas funcionalmente por la clave candidata.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1: Instructor y Aula.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Asumiendo que cada curso tiene un solo instructor.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2: Tienda, Fecha y Promoción.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411920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6E254BF-581C-7C2E-1A05-EE75DD139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9A81DAC-017E-93AB-3606-B5487EDCF13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19C4FD9-A888-8BF5-33A5-734898EE312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24DE5C2-3D12-234F-A86E-6AB9E067C72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968B681-00CF-69AB-057B-28D7DC76555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5A454D1-D235-204A-4DA7-FE0C3A5E2C1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F7D04CA-DD56-836C-6E46-9185B5F152B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FBC4BD9-5EA6-54F8-2985-886796AA04D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69DEDA5-181D-DDF2-025E-D5AED3D3FB4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1A1AB27-0347-113F-53E0-77110CCC177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58D030D-1147-921B-6861-6A5A6C12E89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5F637B7-AA1D-6DE1-A639-FC3FB25937A6}"/>
              </a:ext>
            </a:extLst>
          </p:cNvPr>
          <p:cNvSpPr txBox="1"/>
          <p:nvPr/>
        </p:nvSpPr>
        <p:spPr>
          <a:xfrm>
            <a:off x="1433015" y="484045"/>
            <a:ext cx="9186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/>
              <a:t>Dimensión de fecha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9E0A8F-8E37-D8F3-E7C5-F1734194A2EB}"/>
              </a:ext>
            </a:extLst>
          </p:cNvPr>
          <p:cNvSpPr txBox="1"/>
          <p:nvPr/>
        </p:nvSpPr>
        <p:spPr>
          <a:xfrm>
            <a:off x="1433015" y="1800670"/>
            <a:ext cx="14828291" cy="7762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Casi cualquier almacén de datos tendrá una.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mayoría de data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marts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son series de tiempo.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Permite encontrar tendencias históricas/temporales.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Granulariedad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típico: cada fila = 1 día.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mediciones de tiempo más finas, usar dimensiones separadas de fecha y hora del día.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Propiedades típicas de una fecha: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Festivo/no festivo, día laborable/fin de semana, día de la semana.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Temporada de ventas (regreso a clases, Navidad, etc.).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Calendario fiscal (trimestre/año fiscal).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Número de día en el año, número de día en una época.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Facilita la aritmética de fechas.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¿Por qué usar una dimensión de fecha en lugar de un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timestamp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SQL?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Captura propiedades interesantes del calendario.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Evita depender de funciones especiales de manejo de fechas.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Aprovecha mejor los índices.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434443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09748-EC89-9CAB-7347-E4EFCB33D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AC7D3A-1460-9CB0-3C75-93E6C9799DC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E509B7D-F8F2-C4CC-273C-E674481E0B9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1382FCD-5531-1F66-DBD4-6917017FD75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2244110-3737-F69C-07DA-0F158BF40D9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CA2E1C3-7DAB-7B69-1A93-7A97AE3822F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073203B-D4A9-CF52-CBD8-183D9F2FE82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B161D1D-C5B7-B749-DE8E-FF20F1EB3C2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817F6C1-5085-504F-3720-9413B77C20C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49E5300-1724-BBF4-DE67-8666B85CA0A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5D561AA-29B8-2E4D-8F6A-F0952609672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937A9AC-4D13-40FA-29AB-425F4D51C37B}"/>
              </a:ext>
            </a:extLst>
          </p:cNvPr>
          <p:cNvSpPr txBox="1"/>
          <p:nvPr/>
        </p:nvSpPr>
        <p:spPr>
          <a:xfrm>
            <a:off x="1736889" y="1172510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Más Tablas de </a:t>
            </a:r>
            <a:r>
              <a:rPr lang="es-ES" sz="3200" b="1" dirty="0" err="1"/>
              <a:t>Dimenciones</a:t>
            </a:r>
            <a:endParaRPr lang="es-ES" sz="32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2EA3186-B954-CAB6-69C7-F693E8B31561}"/>
              </a:ext>
            </a:extLst>
          </p:cNvPr>
          <p:cNvSpPr txBox="1"/>
          <p:nvPr/>
        </p:nvSpPr>
        <p:spPr>
          <a:xfrm>
            <a:off x="1736889" y="2694271"/>
            <a:ext cx="12262512" cy="642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Producto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Jerarquía de mercancía: SKU - Marca - Categoría - Departamento.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Otros atributos: nombre de producto, talla, peso, tipo de empaque, etc.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Tienda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Jerarquía geográfica: Tienda - Código postal - Condado - Estado.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Jerarquía administrativa: Tienda - Distrito - Región.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Otros atributos: dirección, nombre de tienda, gerente, metros cuadrados, etc.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Jerarquías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Comunes en tablas de dimensiones.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Pueden existir múltiples jerarquías en la misma dimensión.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necesitan ser jerarquías estrictas.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un código postal que abarca 2 condados.</a:t>
            </a:r>
          </a:p>
        </p:txBody>
      </p:sp>
    </p:spTree>
    <p:extLst>
      <p:ext uri="{BB962C8B-B14F-4D97-AF65-F5344CB8AC3E}">
        <p14:creationId xmlns:p14="http://schemas.microsoft.com/office/powerpoint/2010/main" val="88128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AB296-26ED-AD76-28A4-9D9C9D6C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347AB8-3D89-7B06-F0BD-E7E266E1F39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F1B1358-1D24-11E5-4B7E-F5B5D322E27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4BB63CC-8A12-EC06-CB3E-A9B21603ACF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E9EF38F-CB3E-A9DA-9B28-5E9AC8F1DB9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08B07ED-F34D-0C48-7C13-73FF44926C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D8A52E-D26C-83CD-DA0A-7C61C4F278B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B6028CA-BA57-B752-8269-787A0A9F097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3F7CDFB-22C1-334A-4DB6-6780ADC1588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EEC771C-0489-DF7C-FA97-DB7DDE42356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11F97C7-9A3F-640A-FC24-EE9EF4A92C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81EBFA72-3B7D-3632-091D-0F06DCBF03E5}"/>
              </a:ext>
            </a:extLst>
          </p:cNvPr>
          <p:cNvGraphicFramePr/>
          <p:nvPr/>
        </p:nvGraphicFramePr>
        <p:xfrm>
          <a:off x="3261674" y="3346809"/>
          <a:ext cx="11161335" cy="48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CC9E7FE1-6636-DC7A-6938-1D16B66D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4847" y="2637583"/>
            <a:ext cx="7524872" cy="476996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8B971E1-6E74-C97C-96F3-356FA9ECFA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0305" y="3103485"/>
            <a:ext cx="7783959" cy="4080027"/>
          </a:xfrm>
          <a:prstGeom prst="rect">
            <a:avLst/>
          </a:prstGeom>
        </p:spPr>
      </p:pic>
      <p:grpSp>
        <p:nvGrpSpPr>
          <p:cNvPr id="15" name="Google Shape;108;p2">
            <a:extLst>
              <a:ext uri="{FF2B5EF4-FFF2-40B4-BE49-F238E27FC236}">
                <a16:creationId xmlns:a16="http://schemas.microsoft.com/office/drawing/2014/main" id="{48F6728C-10A1-BA04-BF09-76F6BEFB4C0F}"/>
              </a:ext>
            </a:extLst>
          </p:cNvPr>
          <p:cNvGrpSpPr/>
          <p:nvPr/>
        </p:nvGrpSpPr>
        <p:grpSpPr>
          <a:xfrm>
            <a:off x="1952032" y="7314814"/>
            <a:ext cx="6450502" cy="1492780"/>
            <a:chOff x="0" y="-375833"/>
            <a:chExt cx="7433261" cy="1990374"/>
          </a:xfrm>
        </p:grpSpPr>
        <p:grpSp>
          <p:nvGrpSpPr>
            <p:cNvPr id="16" name="Google Shape;109;p2">
              <a:extLst>
                <a:ext uri="{FF2B5EF4-FFF2-40B4-BE49-F238E27FC236}">
                  <a16:creationId xmlns:a16="http://schemas.microsoft.com/office/drawing/2014/main" id="{3233C1EA-E32D-091D-CBF4-3D47C857C180}"/>
                </a:ext>
              </a:extLst>
            </p:cNvPr>
            <p:cNvGrpSpPr/>
            <p:nvPr/>
          </p:nvGrpSpPr>
          <p:grpSpPr>
            <a:xfrm>
              <a:off x="0" y="-375833"/>
              <a:ext cx="7433261" cy="1268555"/>
              <a:chOff x="0" y="-88088"/>
              <a:chExt cx="1742214" cy="297325"/>
            </a:xfrm>
          </p:grpSpPr>
          <p:sp>
            <p:nvSpPr>
              <p:cNvPr id="18" name="Google Shape;110;p2">
                <a:extLst>
                  <a:ext uri="{FF2B5EF4-FFF2-40B4-BE49-F238E27FC236}">
                    <a16:creationId xmlns:a16="http://schemas.microsoft.com/office/drawing/2014/main" id="{2D601888-F44D-B77E-E5A5-5108C76A5B73}"/>
                  </a:ext>
                </a:extLst>
              </p:cNvPr>
              <p:cNvSpPr/>
              <p:nvPr/>
            </p:nvSpPr>
            <p:spPr>
              <a:xfrm>
                <a:off x="0" y="0"/>
                <a:ext cx="1742214" cy="209237"/>
              </a:xfrm>
              <a:custGeom>
                <a:avLst/>
                <a:gdLst/>
                <a:ahLst/>
                <a:cxnLst/>
                <a:rect l="l" t="t" r="r" b="b"/>
                <a:pathLst>
                  <a:path w="1742214" h="209237" extrusionOk="0">
                    <a:moveTo>
                      <a:pt x="39813" y="0"/>
                    </a:moveTo>
                    <a:lnTo>
                      <a:pt x="1702400" y="0"/>
                    </a:lnTo>
                    <a:cubicBezTo>
                      <a:pt x="1712959" y="0"/>
                      <a:pt x="1723086" y="4195"/>
                      <a:pt x="1730553" y="11661"/>
                    </a:cubicBezTo>
                    <a:cubicBezTo>
                      <a:pt x="1738019" y="19127"/>
                      <a:pt x="1742214" y="29254"/>
                      <a:pt x="1742214" y="39813"/>
                    </a:cubicBezTo>
                    <a:lnTo>
                      <a:pt x="1742214" y="169424"/>
                    </a:lnTo>
                    <a:cubicBezTo>
                      <a:pt x="1742214" y="179983"/>
                      <a:pt x="1738019" y="190109"/>
                      <a:pt x="1730553" y="197576"/>
                    </a:cubicBezTo>
                    <a:cubicBezTo>
                      <a:pt x="1723086" y="205042"/>
                      <a:pt x="1712959" y="209237"/>
                      <a:pt x="1702400" y="209237"/>
                    </a:cubicBezTo>
                    <a:lnTo>
                      <a:pt x="39813" y="209237"/>
                    </a:lnTo>
                    <a:cubicBezTo>
                      <a:pt x="29254" y="209237"/>
                      <a:pt x="19127" y="205042"/>
                      <a:pt x="11661" y="197576"/>
                    </a:cubicBezTo>
                    <a:cubicBezTo>
                      <a:pt x="4195" y="190109"/>
                      <a:pt x="0" y="179983"/>
                      <a:pt x="0" y="169424"/>
                    </a:cubicBezTo>
                    <a:lnTo>
                      <a:pt x="0" y="39813"/>
                    </a:lnTo>
                    <a:cubicBezTo>
                      <a:pt x="0" y="29254"/>
                      <a:pt x="4195" y="19127"/>
                      <a:pt x="11661" y="11661"/>
                    </a:cubicBezTo>
                    <a:cubicBezTo>
                      <a:pt x="19127" y="4195"/>
                      <a:pt x="29254" y="0"/>
                      <a:pt x="398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55"/>
                  </a:gs>
                  <a:gs pos="33333">
                    <a:srgbClr val="C20052"/>
                  </a:gs>
                  <a:gs pos="66667">
                    <a:srgbClr val="6B1374"/>
                  </a:gs>
                  <a:gs pos="100000">
                    <a:srgbClr val="700A8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1;p2">
                <a:extLst>
                  <a:ext uri="{FF2B5EF4-FFF2-40B4-BE49-F238E27FC236}">
                    <a16:creationId xmlns:a16="http://schemas.microsoft.com/office/drawing/2014/main" id="{4C86E8E9-EE67-7F4D-E8B0-85B0432DC013}"/>
                  </a:ext>
                </a:extLst>
              </p:cNvPr>
              <p:cNvSpPr txBox="1"/>
              <p:nvPr/>
            </p:nvSpPr>
            <p:spPr>
              <a:xfrm>
                <a:off x="0" y="-88088"/>
                <a:ext cx="1742214" cy="209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9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112;p2">
              <a:extLst>
                <a:ext uri="{FF2B5EF4-FFF2-40B4-BE49-F238E27FC236}">
                  <a16:creationId xmlns:a16="http://schemas.microsoft.com/office/drawing/2014/main" id="{820DB663-E605-AC34-F9FD-6AB2C33DE9D5}"/>
                </a:ext>
              </a:extLst>
            </p:cNvPr>
            <p:cNvSpPr txBox="1"/>
            <p:nvPr/>
          </p:nvSpPr>
          <p:spPr>
            <a:xfrm>
              <a:off x="251861" y="70528"/>
              <a:ext cx="7181400" cy="1544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26"/>
                </a:lnSpc>
              </a:pPr>
              <a:r>
                <a:rPr lang="es-CO" sz="3200" dirty="0">
                  <a:solidFill>
                    <a:schemeClr val="bg1"/>
                  </a:solidFill>
                </a:rPr>
                <a:t>Metodología de </a:t>
              </a:r>
              <a:r>
                <a:rPr lang="es-CO" sz="3200" dirty="0" err="1">
                  <a:solidFill>
                    <a:schemeClr val="bg1"/>
                  </a:solidFill>
                </a:rPr>
                <a:t>Inmon</a:t>
              </a:r>
              <a:endParaRPr lang="es-CO" sz="3200" dirty="0">
                <a:solidFill>
                  <a:schemeClr val="bg1"/>
                </a:solidFill>
              </a:endParaRPr>
            </a:p>
            <a:p>
              <a:pPr marL="0" marR="0" lvl="0" indent="0" algn="ctr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71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" name="Google Shape;108;p2">
            <a:extLst>
              <a:ext uri="{FF2B5EF4-FFF2-40B4-BE49-F238E27FC236}">
                <a16:creationId xmlns:a16="http://schemas.microsoft.com/office/drawing/2014/main" id="{C3E78533-F9D3-EBB2-1A18-514977FF93B8}"/>
              </a:ext>
            </a:extLst>
          </p:cNvPr>
          <p:cNvGrpSpPr/>
          <p:nvPr/>
        </p:nvGrpSpPr>
        <p:grpSpPr>
          <a:xfrm>
            <a:off x="10623087" y="7289047"/>
            <a:ext cx="6450502" cy="1492780"/>
            <a:chOff x="0" y="-375833"/>
            <a:chExt cx="7433261" cy="1990374"/>
          </a:xfrm>
        </p:grpSpPr>
        <p:grpSp>
          <p:nvGrpSpPr>
            <p:cNvPr id="21" name="Google Shape;109;p2">
              <a:extLst>
                <a:ext uri="{FF2B5EF4-FFF2-40B4-BE49-F238E27FC236}">
                  <a16:creationId xmlns:a16="http://schemas.microsoft.com/office/drawing/2014/main" id="{79314E65-0F80-C305-02CA-25F01E7875AC}"/>
                </a:ext>
              </a:extLst>
            </p:cNvPr>
            <p:cNvGrpSpPr/>
            <p:nvPr/>
          </p:nvGrpSpPr>
          <p:grpSpPr>
            <a:xfrm>
              <a:off x="0" y="-375833"/>
              <a:ext cx="7433261" cy="1268555"/>
              <a:chOff x="0" y="-88088"/>
              <a:chExt cx="1742214" cy="297325"/>
            </a:xfrm>
          </p:grpSpPr>
          <p:sp>
            <p:nvSpPr>
              <p:cNvPr id="23" name="Google Shape;110;p2">
                <a:extLst>
                  <a:ext uri="{FF2B5EF4-FFF2-40B4-BE49-F238E27FC236}">
                    <a16:creationId xmlns:a16="http://schemas.microsoft.com/office/drawing/2014/main" id="{584DF550-7380-FE1B-C62F-2B3889AA66CD}"/>
                  </a:ext>
                </a:extLst>
              </p:cNvPr>
              <p:cNvSpPr/>
              <p:nvPr/>
            </p:nvSpPr>
            <p:spPr>
              <a:xfrm>
                <a:off x="0" y="0"/>
                <a:ext cx="1742214" cy="209237"/>
              </a:xfrm>
              <a:custGeom>
                <a:avLst/>
                <a:gdLst/>
                <a:ahLst/>
                <a:cxnLst/>
                <a:rect l="l" t="t" r="r" b="b"/>
                <a:pathLst>
                  <a:path w="1742214" h="209237" extrusionOk="0">
                    <a:moveTo>
                      <a:pt x="39813" y="0"/>
                    </a:moveTo>
                    <a:lnTo>
                      <a:pt x="1702400" y="0"/>
                    </a:lnTo>
                    <a:cubicBezTo>
                      <a:pt x="1712959" y="0"/>
                      <a:pt x="1723086" y="4195"/>
                      <a:pt x="1730553" y="11661"/>
                    </a:cubicBezTo>
                    <a:cubicBezTo>
                      <a:pt x="1738019" y="19127"/>
                      <a:pt x="1742214" y="29254"/>
                      <a:pt x="1742214" y="39813"/>
                    </a:cubicBezTo>
                    <a:lnTo>
                      <a:pt x="1742214" y="169424"/>
                    </a:lnTo>
                    <a:cubicBezTo>
                      <a:pt x="1742214" y="179983"/>
                      <a:pt x="1738019" y="190109"/>
                      <a:pt x="1730553" y="197576"/>
                    </a:cubicBezTo>
                    <a:cubicBezTo>
                      <a:pt x="1723086" y="205042"/>
                      <a:pt x="1712959" y="209237"/>
                      <a:pt x="1702400" y="209237"/>
                    </a:cubicBezTo>
                    <a:lnTo>
                      <a:pt x="39813" y="209237"/>
                    </a:lnTo>
                    <a:cubicBezTo>
                      <a:pt x="29254" y="209237"/>
                      <a:pt x="19127" y="205042"/>
                      <a:pt x="11661" y="197576"/>
                    </a:cubicBezTo>
                    <a:cubicBezTo>
                      <a:pt x="4195" y="190109"/>
                      <a:pt x="0" y="179983"/>
                      <a:pt x="0" y="169424"/>
                    </a:cubicBezTo>
                    <a:lnTo>
                      <a:pt x="0" y="39813"/>
                    </a:lnTo>
                    <a:cubicBezTo>
                      <a:pt x="0" y="29254"/>
                      <a:pt x="4195" y="19127"/>
                      <a:pt x="11661" y="11661"/>
                    </a:cubicBezTo>
                    <a:cubicBezTo>
                      <a:pt x="19127" y="4195"/>
                      <a:pt x="29254" y="0"/>
                      <a:pt x="398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55"/>
                  </a:gs>
                  <a:gs pos="33333">
                    <a:srgbClr val="C20052"/>
                  </a:gs>
                  <a:gs pos="66667">
                    <a:srgbClr val="6B1374"/>
                  </a:gs>
                  <a:gs pos="100000">
                    <a:srgbClr val="700A8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11;p2">
                <a:extLst>
                  <a:ext uri="{FF2B5EF4-FFF2-40B4-BE49-F238E27FC236}">
                    <a16:creationId xmlns:a16="http://schemas.microsoft.com/office/drawing/2014/main" id="{6755ACFF-34AB-309D-AB22-9FD8D8D85529}"/>
                  </a:ext>
                </a:extLst>
              </p:cNvPr>
              <p:cNvSpPr txBox="1"/>
              <p:nvPr/>
            </p:nvSpPr>
            <p:spPr>
              <a:xfrm>
                <a:off x="0" y="-88088"/>
                <a:ext cx="1742214" cy="209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9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" name="Google Shape;112;p2">
              <a:extLst>
                <a:ext uri="{FF2B5EF4-FFF2-40B4-BE49-F238E27FC236}">
                  <a16:creationId xmlns:a16="http://schemas.microsoft.com/office/drawing/2014/main" id="{6EBB9F37-33E9-E4EE-9901-1CA01B72BE9B}"/>
                </a:ext>
              </a:extLst>
            </p:cNvPr>
            <p:cNvSpPr txBox="1"/>
            <p:nvPr/>
          </p:nvSpPr>
          <p:spPr>
            <a:xfrm>
              <a:off x="251861" y="70528"/>
              <a:ext cx="7181400" cy="1544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26"/>
                </a:lnSpc>
              </a:pPr>
              <a:r>
                <a:rPr lang="es-CO" sz="3200" dirty="0">
                  <a:solidFill>
                    <a:schemeClr val="bg1"/>
                  </a:solidFill>
                </a:rPr>
                <a:t>Metodología de Kimball</a:t>
              </a:r>
            </a:p>
            <a:p>
              <a:pPr marL="0" marR="0" lvl="0" indent="0" algn="ctr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71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1729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BA424B-A1C9-C152-9138-BCD4395F2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639684-67DF-BD22-DF24-53899B2405B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39CDA52-2609-8A80-85C2-3AB0F89084F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C6981D8-461C-E1DA-3364-DB75EE31212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5886A28-2D58-A555-E2DE-ED945A4C731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066D283-E7B5-B709-9DCF-4D31ACDBB9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91DD5D1-CAFD-7EA8-D29E-C14F7462702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281DF52-F105-076E-8999-B0C2F3BA463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A624CA9-9AD1-8873-BA99-0936D006B51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C100736-F711-E388-E762-31E48492F52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90A7C71-73BA-A0EB-6891-F5CCAFC66CA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AB028EF-6875-5AAC-6A4A-9BB48BC032C9}"/>
              </a:ext>
            </a:extLst>
          </p:cNvPr>
          <p:cNvSpPr txBox="1"/>
          <p:nvPr/>
        </p:nvSpPr>
        <p:spPr>
          <a:xfrm>
            <a:off x="1801504" y="1102374"/>
            <a:ext cx="9184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/>
              <a:t>Manejo de hechos no aditivos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ABD1EF2-2245-766C-7615-42BB8E5C6250}"/>
              </a:ext>
            </a:extLst>
          </p:cNvPr>
          <p:cNvSpPr txBox="1"/>
          <p:nvPr/>
        </p:nvSpPr>
        <p:spPr>
          <a:xfrm>
            <a:off x="1535373" y="2874439"/>
            <a:ext cx="15217254" cy="6407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Taxonomía de funciones de agregación (Jim Gray et al., Data Cube).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¿Qué tan difícil es calcular un agregado a partir de </a:t>
            </a:r>
            <a:r>
              <a:rPr kumimoji="0" lang="es-E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subagregados</a:t>
            </a: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Tres clases de agregados: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Distributivos: se calculan directamente de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subagregados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COUNT, SUM, MAX, MIN.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Algebraicos: se calculan desde un resumen de tamaño constante.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AVERAGE, STDDEV.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AVERAGE, el resumen es SUM y COUNT.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Holísticos: requieren información sin límite sobre cada subgrupo.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COUNT DISTINCT, MEDIANA.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Usualmente son poco prácticos en almacenes de datos grandes.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85597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246C7-0C23-A288-E224-8366305CD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669BF41-0E60-41F7-F1F3-0918564F523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B7FC4AC-3FA5-B490-7009-6B97A2FD68F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0AAE44F-1BBD-26B3-6522-AB2850E18A2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47F4F85-ABDD-4AB1-4D68-3CC43D64D4D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ED24452-0B04-AE2E-C36D-EE0BE531F43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14D8E7-5A29-F477-7AE7-940DA9F5ED0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689DD07-8599-35F0-5B3D-B8518ADB964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F438971-626E-EA62-8CE5-C4BCFCA5C97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F9E586B-DBD3-BD56-FBFF-1FBD5C21B34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A4A3C4A-DE8B-915E-345E-5B30C8CA0B1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250A88-5F1F-C2D4-0AAC-FA39A130586A}"/>
              </a:ext>
            </a:extLst>
          </p:cNvPr>
          <p:cNvSpPr txBox="1"/>
          <p:nvPr/>
        </p:nvSpPr>
        <p:spPr>
          <a:xfrm>
            <a:off x="1077012" y="2696160"/>
            <a:ext cx="7510808" cy="5242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El Enfoque "Fábrica"</a:t>
            </a:r>
          </a:p>
          <a:p>
            <a:pPr algn="l">
              <a:buNone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El núcleo es el 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Enterprise Data 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Space Grotesk"/>
              </a:rPr>
              <a:t>Warehouse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 (EDW)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Los datos se extraen de las fuentes.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Se limpian y normalizan (3NF) en el EDW central.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Luego, se alimentan Data </a:t>
            </a:r>
            <a:r>
              <a:rPr lang="es-ES" sz="3200" b="0" i="0" dirty="0" err="1">
                <a:solidFill>
                  <a:schemeClr val="tx1"/>
                </a:solidFill>
                <a:effectLst/>
                <a:latin typeface="Space Grotesk"/>
              </a:rPr>
              <a:t>Marts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 departamentales para análisis específicos.</a:t>
            </a:r>
            <a:endParaRPr lang="es-ES" b="0" i="0" dirty="0">
              <a:solidFill>
                <a:schemeClr val="tx1"/>
              </a:solidFill>
              <a:effectLst/>
              <a:latin typeface="Space Grotesk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9CD90F-5048-7635-29C9-3ED6D9B6A6FF}"/>
              </a:ext>
            </a:extLst>
          </p:cNvPr>
          <p:cNvSpPr txBox="1"/>
          <p:nvPr/>
        </p:nvSpPr>
        <p:spPr>
          <a:xfrm>
            <a:off x="1077012" y="619028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200" b="1" i="0" dirty="0" err="1">
                <a:solidFill>
                  <a:schemeClr val="tx1"/>
                </a:solidFill>
                <a:effectLst/>
                <a:latin typeface="JetBrains Mono"/>
              </a:rPr>
              <a:t>Corporate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 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JetBrains Mono"/>
              </a:rPr>
              <a:t>Information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 Factory (CIF)</a:t>
            </a:r>
          </a:p>
        </p:txBody>
      </p:sp>
      <p:pic>
        <p:nvPicPr>
          <p:cNvPr id="2050" name="Picture 2" descr="Diagrama de Arquitectura Inmon CIF">
            <a:extLst>
              <a:ext uri="{FF2B5EF4-FFF2-40B4-BE49-F238E27FC236}">
                <a16:creationId xmlns:a16="http://schemas.microsoft.com/office/drawing/2014/main" id="{7FBA5521-07DC-A9F2-9B18-AE12E3795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94" y="3132416"/>
            <a:ext cx="7497545" cy="490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18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BA2C-C166-CF2B-3D49-8E98E7AA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E00EBE-B007-2216-BC5F-AF5ED8A3DA8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6522FB3-1364-9DD8-B79A-7CB24CC4742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764FB7F-3D36-3D81-0F1A-CDA2F954F51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20DDBD4-DD79-8D65-DF61-21134652441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C9BB678-A6E4-1062-46CD-26BF02EE3C4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63CEDC-00DE-E2B7-17EE-AA43D741722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2EE58AD-FC76-EEDC-72B8-8CE893DDA46C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B536051-2E2F-4409-15B4-253547ACA5D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F9390B3-2FF7-575E-31B8-277BB2861DC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E02EBAD-5860-8F6F-A3DF-AD60AEB5BE7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D01F8C5-9D92-2390-571E-28827630C7EB}"/>
              </a:ext>
            </a:extLst>
          </p:cNvPr>
          <p:cNvSpPr txBox="1"/>
          <p:nvPr/>
        </p:nvSpPr>
        <p:spPr>
          <a:xfrm>
            <a:off x="10037188" y="2503147"/>
            <a:ext cx="6099143" cy="494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600" b="1" i="0" cap="all" dirty="0">
                <a:solidFill>
                  <a:srgbClr val="F87171"/>
                </a:solidFill>
                <a:effectLst/>
                <a:latin typeface="JetBrains Mono"/>
              </a:rPr>
              <a:t> Desventajas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Alto costo y tiempo inicial (Startup).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Complejidad técnica alta (Modelado 3NF).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Difícil de consultar directamente por usuarios finales (muchos JOINS).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13E2BB-DB9E-CC2C-260D-700ECEBDA85B}"/>
              </a:ext>
            </a:extLst>
          </p:cNvPr>
          <p:cNvSpPr txBox="1"/>
          <p:nvPr/>
        </p:nvSpPr>
        <p:spPr>
          <a:xfrm>
            <a:off x="1652047" y="1172510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Ventajas y Desventajas (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JetBrains Mono"/>
              </a:rPr>
              <a:t>Inmon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EECD2E-5D18-E4BB-EC89-46216E7BC527}"/>
              </a:ext>
            </a:extLst>
          </p:cNvPr>
          <p:cNvSpPr txBox="1"/>
          <p:nvPr/>
        </p:nvSpPr>
        <p:spPr>
          <a:xfrm>
            <a:off x="1788342" y="2597415"/>
            <a:ext cx="6950306" cy="453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600" b="1" i="0" cap="all" dirty="0">
                <a:solidFill>
                  <a:schemeClr val="tx1"/>
                </a:solidFill>
                <a:effectLst/>
                <a:latin typeface="JetBrains Mono"/>
              </a:rPr>
              <a:t> </a:t>
            </a:r>
            <a:r>
              <a:rPr lang="es-ES" sz="3600" b="1" i="0" cap="all" dirty="0">
                <a:solidFill>
                  <a:srgbClr val="00B050"/>
                </a:solidFill>
                <a:effectLst/>
                <a:latin typeface="JetBrains Mono"/>
              </a:rPr>
              <a:t>Ventajas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Integridad de datos superior.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Menor redundancia de almacenamiento.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Facilita la actualización de datos (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Space Grotesk"/>
              </a:rPr>
              <a:t>Update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 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Space Grotesk"/>
              </a:rPr>
              <a:t>Anomalies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 reducidas).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Visión holística de la empresa.</a:t>
            </a:r>
          </a:p>
        </p:txBody>
      </p:sp>
    </p:spTree>
    <p:extLst>
      <p:ext uri="{BB962C8B-B14F-4D97-AF65-F5344CB8AC3E}">
        <p14:creationId xmlns:p14="http://schemas.microsoft.com/office/powerpoint/2010/main" val="1801455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E085B-392F-8BB5-2686-900C822D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457A95-89B0-BBC2-8076-CA6C9BC4012C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55052B6-1DCC-C2B5-D1AC-6F30461FA71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D612F21-3803-AD33-2469-FA3DF6AEF36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4424BDF-84C3-88DB-FF01-964748E921C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59C6471-D18B-E409-85BA-FDAAE76804D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77F2F9-4C32-56C9-4C33-047BE80E848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7570CB3-2CA5-FB93-13A5-6A3AEB683B5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C58BCF7-AF1B-023E-22AB-31E95D78EF5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FE32EF4-3D30-E8AF-12DE-448FAD157C3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A0BF25E-FE2F-986D-674C-96D5F16C84E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854ECDF3-A07D-AD0F-9602-0CB052C45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4716" y="3202855"/>
            <a:ext cx="6572250" cy="340995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543D6DC-008B-5520-061E-655B8ED00BF8}"/>
              </a:ext>
            </a:extLst>
          </p:cNvPr>
          <p:cNvSpPr txBox="1"/>
          <p:nvPr/>
        </p:nvSpPr>
        <p:spPr>
          <a:xfrm>
            <a:off x="1454085" y="2108524"/>
            <a:ext cx="8151830" cy="543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Bus 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JetBrains Mono"/>
              </a:rPr>
              <a:t>Architecture</a:t>
            </a:r>
            <a:endParaRPr lang="es-ES" sz="3200" b="1" i="0" dirty="0">
              <a:solidFill>
                <a:schemeClr val="tx1"/>
              </a:solidFill>
              <a:effectLst/>
              <a:latin typeface="JetBrains Mono"/>
            </a:endParaRPr>
          </a:p>
          <a:p>
            <a:pPr algn="l">
              <a:spcAft>
                <a:spcPts val="1125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El Enfoque "Bus"</a:t>
            </a:r>
          </a:p>
          <a:p>
            <a:pPr algn="l">
              <a:buNone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No existe un repositorio central normalizado previo.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Los datos van de </a:t>
            </a:r>
            <a:r>
              <a:rPr lang="es-ES" sz="3200" b="0" i="0" dirty="0" err="1">
                <a:solidFill>
                  <a:schemeClr val="tx1"/>
                </a:solidFill>
                <a:effectLst/>
                <a:latin typeface="Space Grotesk"/>
              </a:rPr>
              <a:t>Staging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 directamente a 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Data </a:t>
            </a:r>
            <a:r>
              <a:rPr lang="es-ES" sz="3200" b="1" i="0" dirty="0" err="1">
                <a:solidFill>
                  <a:schemeClr val="tx1"/>
                </a:solidFill>
                <a:effectLst/>
                <a:latin typeface="Space Grotesk"/>
              </a:rPr>
              <a:t>Marts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 Dimensionales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.</a:t>
            </a:r>
          </a:p>
          <a:p>
            <a:pPr marL="457200" indent="-457200" algn="l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La integración se logra mediante el </a:t>
            </a:r>
            <a:r>
              <a:rPr lang="es-ES" sz="3200" b="1" i="0" dirty="0">
                <a:solidFill>
                  <a:schemeClr val="tx1"/>
                </a:solidFill>
                <a:effectLst/>
                <a:latin typeface="Space Grotesk"/>
              </a:rPr>
              <a:t>Bus de Dimensiones Conformadas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 (ej. Cliente, Fecha son idénticos en todos los </a:t>
            </a:r>
            <a:r>
              <a:rPr lang="es-ES" sz="3200" b="0" i="0" dirty="0" err="1">
                <a:solidFill>
                  <a:schemeClr val="tx1"/>
                </a:solidFill>
                <a:effectLst/>
                <a:latin typeface="Space Grotesk"/>
              </a:rPr>
              <a:t>marts</a:t>
            </a:r>
            <a:r>
              <a:rPr lang="es-ES" sz="3200" b="0" i="0" dirty="0">
                <a:solidFill>
                  <a:schemeClr val="tx1"/>
                </a:solidFill>
                <a:effectLst/>
                <a:latin typeface="Space Grotes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1785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E037-9D89-B7A5-A072-0F3FD6EBB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0E360C-712F-9C2B-7F67-E4B8F7CDD5E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843A975-F458-F350-B062-00C77796F31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03CD38A-551F-2A0A-7A68-648CCF74081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5034573-C12E-3809-05B4-95800204F96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ECE125FB-AAA4-7A15-0E80-A7D97E8FE02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2CDA01-8980-23F7-F25D-B8751AF1B34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CC696CA-315C-9F78-7372-65FBB97F631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28D5A74-8241-F36D-B743-00AEB5A0817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1E499F1-2A84-5568-7A88-D3FCC119C26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2724794-7A04-7F80-CB7A-AA1FD39B458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966F67-ED62-85B1-B520-9B3083C6D7BF}"/>
              </a:ext>
            </a:extLst>
          </p:cNvPr>
          <p:cNvSpPr txBox="1"/>
          <p:nvPr/>
        </p:nvSpPr>
        <p:spPr>
          <a:xfrm>
            <a:off x="9694083" y="2966746"/>
            <a:ext cx="7527116" cy="4947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600" b="1" i="0" cap="all" dirty="0">
                <a:solidFill>
                  <a:srgbClr val="F87171"/>
                </a:solidFill>
                <a:effectLst/>
                <a:latin typeface="JetBrains Mono"/>
              </a:rPr>
              <a:t> Desventajas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i="0" dirty="0">
                <a:solidFill>
                  <a:schemeClr val="tx1"/>
                </a:solidFill>
                <a:effectLst/>
                <a:latin typeface="Space Grotesk"/>
              </a:rPr>
              <a:t>Redundancia de datos (desnormalizado).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i="0" dirty="0">
                <a:solidFill>
                  <a:schemeClr val="tx1"/>
                </a:solidFill>
                <a:effectLst/>
                <a:latin typeface="Space Grotesk"/>
              </a:rPr>
              <a:t>Difícil mantener la consistencia (ETL complejo para sincronizar dimensiones).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i="0" dirty="0">
                <a:solidFill>
                  <a:schemeClr val="tx1"/>
                </a:solidFill>
                <a:effectLst/>
                <a:latin typeface="Space Grotesk"/>
              </a:rPr>
              <a:t>Menos flexible para preguntas no previstas en el modelo.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A5049F-C8AF-D7FE-9799-B6FE138495A1}"/>
              </a:ext>
            </a:extLst>
          </p:cNvPr>
          <p:cNvSpPr txBox="1"/>
          <p:nvPr/>
        </p:nvSpPr>
        <p:spPr>
          <a:xfrm>
            <a:off x="1774596" y="1420388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200" b="1" i="0" dirty="0">
                <a:solidFill>
                  <a:schemeClr val="tx1"/>
                </a:solidFill>
                <a:effectLst/>
                <a:latin typeface="JetBrains Mono"/>
              </a:rPr>
              <a:t>Ventajas y Desventajas (Kimball)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73B5BF4-B335-A53A-81CB-1D3B1861CB01}"/>
              </a:ext>
            </a:extLst>
          </p:cNvPr>
          <p:cNvSpPr txBox="1"/>
          <p:nvPr/>
        </p:nvSpPr>
        <p:spPr>
          <a:xfrm>
            <a:off x="1859437" y="2966746"/>
            <a:ext cx="5663152" cy="3980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s-ES" sz="3600" b="1" i="0" cap="all" dirty="0">
                <a:solidFill>
                  <a:schemeClr val="tx1"/>
                </a:solidFill>
                <a:effectLst/>
                <a:latin typeface="JetBrains Mono"/>
              </a:rPr>
              <a:t> </a:t>
            </a:r>
            <a:r>
              <a:rPr lang="es-ES" sz="3600" b="1" i="0" cap="all" dirty="0">
                <a:solidFill>
                  <a:srgbClr val="00B050"/>
                </a:solidFill>
                <a:effectLst/>
                <a:latin typeface="JetBrains Mono"/>
              </a:rPr>
              <a:t>Ventajas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Rápido "Time-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Space Grotesk"/>
              </a:rPr>
              <a:t>to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-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Space Grotesk"/>
              </a:rPr>
              <a:t>Market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".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Fácil de entender para usuarios de negocio.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Menor costo inicial.</a:t>
            </a:r>
          </a:p>
          <a:p>
            <a:pPr marL="571500" indent="-57150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s-ES" sz="3600" b="0" i="0" dirty="0">
                <a:solidFill>
                  <a:schemeClr val="tx1"/>
                </a:solidFill>
                <a:effectLst/>
                <a:latin typeface="Space Grotesk"/>
              </a:rPr>
              <a:t>Consultas muy rápidas.</a:t>
            </a:r>
          </a:p>
        </p:txBody>
      </p:sp>
    </p:spTree>
    <p:extLst>
      <p:ext uri="{BB962C8B-B14F-4D97-AF65-F5344CB8AC3E}">
        <p14:creationId xmlns:p14="http://schemas.microsoft.com/office/powerpoint/2010/main" val="46938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C4777-CE19-DF1E-6D68-A3E2B3544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597AC62-28E4-EF0A-88CB-07F6C4FEBF5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49A270D-D2B7-4443-874B-011ABF863EA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E317018-B149-DE3B-59D5-1A451EB4BFA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F102A1E-3BA5-D5D9-FC39-746996B039E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4383DAD-152D-5B21-6256-75C043DF0E6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A3B189-0457-DCA0-B787-72D45D42A0B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A4F90C0-5961-8BA0-8EB2-8AD084D83EF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858D4B7-30A5-D0F4-28CD-9AF841DC468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A90DEC6-CB7E-78FE-B2D8-8249A6B5367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8FCCA11-F1D9-2CA9-D008-5C5A83982AF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5" name="Google Shape;108;p2">
            <a:extLst>
              <a:ext uri="{FF2B5EF4-FFF2-40B4-BE49-F238E27FC236}">
                <a16:creationId xmlns:a16="http://schemas.microsoft.com/office/drawing/2014/main" id="{2826A940-3241-996B-C4ED-3A589E58E499}"/>
              </a:ext>
            </a:extLst>
          </p:cNvPr>
          <p:cNvGrpSpPr/>
          <p:nvPr/>
        </p:nvGrpSpPr>
        <p:grpSpPr>
          <a:xfrm>
            <a:off x="720000" y="683793"/>
            <a:ext cx="7909650" cy="1519861"/>
            <a:chOff x="0" y="-375833"/>
            <a:chExt cx="7433261" cy="2026482"/>
          </a:xfrm>
        </p:grpSpPr>
        <p:grpSp>
          <p:nvGrpSpPr>
            <p:cNvPr id="16" name="Google Shape;109;p2">
              <a:extLst>
                <a:ext uri="{FF2B5EF4-FFF2-40B4-BE49-F238E27FC236}">
                  <a16:creationId xmlns:a16="http://schemas.microsoft.com/office/drawing/2014/main" id="{6C507C3F-80BA-C17F-AADB-C61374D04D7C}"/>
                </a:ext>
              </a:extLst>
            </p:cNvPr>
            <p:cNvGrpSpPr/>
            <p:nvPr/>
          </p:nvGrpSpPr>
          <p:grpSpPr>
            <a:xfrm>
              <a:off x="0" y="-375833"/>
              <a:ext cx="7433261" cy="1268555"/>
              <a:chOff x="0" y="-88088"/>
              <a:chExt cx="1742214" cy="297325"/>
            </a:xfrm>
          </p:grpSpPr>
          <p:sp>
            <p:nvSpPr>
              <p:cNvPr id="18" name="Google Shape;110;p2">
                <a:extLst>
                  <a:ext uri="{FF2B5EF4-FFF2-40B4-BE49-F238E27FC236}">
                    <a16:creationId xmlns:a16="http://schemas.microsoft.com/office/drawing/2014/main" id="{0B99483E-072D-9B56-DDCB-1E395792632B}"/>
                  </a:ext>
                </a:extLst>
              </p:cNvPr>
              <p:cNvSpPr/>
              <p:nvPr/>
            </p:nvSpPr>
            <p:spPr>
              <a:xfrm>
                <a:off x="0" y="0"/>
                <a:ext cx="1742214" cy="209237"/>
              </a:xfrm>
              <a:custGeom>
                <a:avLst/>
                <a:gdLst/>
                <a:ahLst/>
                <a:cxnLst/>
                <a:rect l="l" t="t" r="r" b="b"/>
                <a:pathLst>
                  <a:path w="1742214" h="209237" extrusionOk="0">
                    <a:moveTo>
                      <a:pt x="39813" y="0"/>
                    </a:moveTo>
                    <a:lnTo>
                      <a:pt x="1702400" y="0"/>
                    </a:lnTo>
                    <a:cubicBezTo>
                      <a:pt x="1712959" y="0"/>
                      <a:pt x="1723086" y="4195"/>
                      <a:pt x="1730553" y="11661"/>
                    </a:cubicBezTo>
                    <a:cubicBezTo>
                      <a:pt x="1738019" y="19127"/>
                      <a:pt x="1742214" y="29254"/>
                      <a:pt x="1742214" y="39813"/>
                    </a:cubicBezTo>
                    <a:lnTo>
                      <a:pt x="1742214" y="169424"/>
                    </a:lnTo>
                    <a:cubicBezTo>
                      <a:pt x="1742214" y="179983"/>
                      <a:pt x="1738019" y="190109"/>
                      <a:pt x="1730553" y="197576"/>
                    </a:cubicBezTo>
                    <a:cubicBezTo>
                      <a:pt x="1723086" y="205042"/>
                      <a:pt x="1712959" y="209237"/>
                      <a:pt x="1702400" y="209237"/>
                    </a:cubicBezTo>
                    <a:lnTo>
                      <a:pt x="39813" y="209237"/>
                    </a:lnTo>
                    <a:cubicBezTo>
                      <a:pt x="29254" y="209237"/>
                      <a:pt x="19127" y="205042"/>
                      <a:pt x="11661" y="197576"/>
                    </a:cubicBezTo>
                    <a:cubicBezTo>
                      <a:pt x="4195" y="190109"/>
                      <a:pt x="0" y="179983"/>
                      <a:pt x="0" y="169424"/>
                    </a:cubicBezTo>
                    <a:lnTo>
                      <a:pt x="0" y="39813"/>
                    </a:lnTo>
                    <a:cubicBezTo>
                      <a:pt x="0" y="29254"/>
                      <a:pt x="4195" y="19127"/>
                      <a:pt x="11661" y="11661"/>
                    </a:cubicBezTo>
                    <a:cubicBezTo>
                      <a:pt x="19127" y="4195"/>
                      <a:pt x="29254" y="0"/>
                      <a:pt x="3981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0055"/>
                  </a:gs>
                  <a:gs pos="33333">
                    <a:srgbClr val="C20052"/>
                  </a:gs>
                  <a:gs pos="66667">
                    <a:srgbClr val="6B1374"/>
                  </a:gs>
                  <a:gs pos="100000">
                    <a:srgbClr val="700A8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11;p2">
                <a:extLst>
                  <a:ext uri="{FF2B5EF4-FFF2-40B4-BE49-F238E27FC236}">
                    <a16:creationId xmlns:a16="http://schemas.microsoft.com/office/drawing/2014/main" id="{186FC3FF-F5D4-EDBA-C3FF-A459EA9C2DDC}"/>
                  </a:ext>
                </a:extLst>
              </p:cNvPr>
              <p:cNvSpPr txBox="1"/>
              <p:nvPr/>
            </p:nvSpPr>
            <p:spPr>
              <a:xfrm>
                <a:off x="0" y="-88088"/>
                <a:ext cx="1742214" cy="2092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39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112;p2">
              <a:extLst>
                <a:ext uri="{FF2B5EF4-FFF2-40B4-BE49-F238E27FC236}">
                  <a16:creationId xmlns:a16="http://schemas.microsoft.com/office/drawing/2014/main" id="{CA2A194C-94BB-9530-8839-CE35FD37C789}"/>
                </a:ext>
              </a:extLst>
            </p:cNvPr>
            <p:cNvSpPr txBox="1"/>
            <p:nvPr/>
          </p:nvSpPr>
          <p:spPr>
            <a:xfrm>
              <a:off x="126003" y="106636"/>
              <a:ext cx="7181400" cy="1544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20026"/>
                </a:lnSpc>
              </a:pPr>
              <a:r>
                <a:rPr lang="es-CO" sz="3200" dirty="0">
                  <a:solidFill>
                    <a:schemeClr val="bg1"/>
                  </a:solidFill>
                </a:rPr>
                <a:t>Almacén de datos (Data </a:t>
              </a:r>
              <a:r>
                <a:rPr lang="es-CO" sz="3200" dirty="0" err="1">
                  <a:solidFill>
                    <a:schemeClr val="bg1"/>
                  </a:solidFill>
                </a:rPr>
                <a:t>Warehouse</a:t>
              </a:r>
              <a:r>
                <a:rPr lang="es-CO" sz="3200" dirty="0">
                  <a:solidFill>
                    <a:schemeClr val="bg1"/>
                  </a:solidFill>
                </a:rPr>
                <a:t>)</a:t>
              </a:r>
            </a:p>
            <a:p>
              <a:pPr marL="0" marR="0" lvl="0" indent="0" algn="ctr" rtl="0">
                <a:lnSpc>
                  <a:spcPct val="12002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71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32C07F4C-D7FB-233A-DFEF-B626C034C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89648"/>
              </p:ext>
            </p:extLst>
          </p:nvPr>
        </p:nvGraphicFramePr>
        <p:xfrm>
          <a:off x="4093446" y="2697480"/>
          <a:ext cx="10180338" cy="615391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93446">
                  <a:extLst>
                    <a:ext uri="{9D8B030D-6E8A-4147-A177-3AD203B41FA5}">
                      <a16:colId xmlns:a16="http://schemas.microsoft.com/office/drawing/2014/main" val="1063870790"/>
                    </a:ext>
                  </a:extLst>
                </a:gridCol>
                <a:gridCol w="3393446">
                  <a:extLst>
                    <a:ext uri="{9D8B030D-6E8A-4147-A177-3AD203B41FA5}">
                      <a16:colId xmlns:a16="http://schemas.microsoft.com/office/drawing/2014/main" val="2748177755"/>
                    </a:ext>
                  </a:extLst>
                </a:gridCol>
                <a:gridCol w="3393446">
                  <a:extLst>
                    <a:ext uri="{9D8B030D-6E8A-4147-A177-3AD203B41FA5}">
                      <a16:colId xmlns:a16="http://schemas.microsoft.com/office/drawing/2014/main" val="1314264647"/>
                    </a:ext>
                  </a:extLst>
                </a:gridCol>
              </a:tblGrid>
              <a:tr h="394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Aspecto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Inmon</a:t>
                      </a:r>
                      <a:endParaRPr lang="es-CO" sz="20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Kimball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231605003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Enfoque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Top-</a:t>
                      </a:r>
                      <a:r>
                        <a:rPr lang="es-CO" sz="1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down</a:t>
                      </a: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(EDW a </a:t>
                      </a:r>
                      <a:r>
                        <a:rPr lang="es-CO" sz="1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marts</a:t>
                      </a: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Bottom-up (</a:t>
                      </a:r>
                      <a:r>
                        <a:rPr lang="es-CO" sz="1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marts</a:t>
                      </a: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 “bus” corporativo)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4130316053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Modelo base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3NF, orientado a integración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Dimensional (hechos/dimensiones)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869720717"/>
                  </a:ext>
                </a:extLst>
              </a:tr>
              <a:tr h="394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Punto de partida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Temas/entidades corporativas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Procesos de negocio/analítica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251448708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Consultas BI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Menos amigable directo; se consulta vía marts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Muy amigable (estrella)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2293893160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Integración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Máxima consistencia desde el núcleo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b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Dimensiones conformadas</a:t>
                      </a: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para consistencia entre marts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3617427547"/>
                  </a:ext>
                </a:extLst>
              </a:tr>
              <a:tr h="3944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Time-to-value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Más lento al inicio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Rápido (valor incremental)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108730395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Complejidad ETL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Alta en el EDW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ETL/ELT centrado en modelado dimensional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3014606982"/>
                  </a:ext>
                </a:extLst>
              </a:tr>
              <a:tr h="670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Riesgos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“Nunca llegar” si el EDW tarda demasiado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Silos si no se gobiernan dimensiones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2802431479"/>
                  </a:ext>
                </a:extLst>
              </a:tr>
              <a:tr h="946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Cuándo conviene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Entorno regulado, muchas fuentes, foco en gobierno corporativo</a:t>
                      </a:r>
                    </a:p>
                  </a:txBody>
                  <a:tcPr marL="87038" marR="87038" marT="43519" marB="43519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Necesidad de reporteo y </a:t>
                      </a:r>
                      <a:r>
                        <a:rPr lang="es-ES" sz="1600" dirty="0" err="1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KPIs</a:t>
                      </a:r>
                      <a:r>
                        <a:rPr lang="es-ES" sz="16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rápidos, orientación a autoservicio BI</a:t>
                      </a:r>
                    </a:p>
                  </a:txBody>
                  <a:tcPr marL="87038" marR="87038" marT="43519" marB="43519" anchor="ctr"/>
                </a:tc>
                <a:extLst>
                  <a:ext uri="{0D108BD9-81ED-4DB2-BD59-A6C34878D82A}">
                    <a16:rowId xmlns:a16="http://schemas.microsoft.com/office/drawing/2014/main" val="3906258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33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9BD23-4B38-A632-A173-166F43AF0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E75D1B8-8A2A-6B0B-0C40-35C5C661768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0204130-0C61-7492-78D8-3637F39E051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81F181B-C15B-8B67-58B7-4296BB224A7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E8511C4-A5E9-7088-2257-D2BBEBBA875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E503961-D259-8917-B54D-7CB926F3FE0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DA3D25C-4323-2139-BC23-FD49EFA60FD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B468319-327C-143E-74CF-418294EBFF8A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820CADC-EE0A-F17C-C71D-ACED37DD215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3BF5079-D812-6AB9-AFB9-F2E6B3D4D0B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8D8C174-F441-4F5E-CF9B-A7A5A67D173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DC8CB7-BB76-0755-C041-C2276A185DF7}"/>
              </a:ext>
            </a:extLst>
          </p:cNvPr>
          <p:cNvSpPr txBox="1"/>
          <p:nvPr/>
        </p:nvSpPr>
        <p:spPr>
          <a:xfrm>
            <a:off x="1384463" y="2030391"/>
            <a:ext cx="1440543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El Problema Relacional (Las Tablas Originales)</a:t>
            </a:r>
          </a:p>
          <a:p>
            <a:pPr>
              <a:buNone/>
            </a:pPr>
            <a:endParaRPr lang="es-ES" sz="3200" b="1" dirty="0"/>
          </a:p>
          <a:p>
            <a:pPr>
              <a:buNone/>
            </a:pPr>
            <a:r>
              <a:rPr lang="es-ES" sz="3200" dirty="0"/>
              <a:t>En la base de datos original de </a:t>
            </a:r>
            <a:r>
              <a:rPr lang="es-ES" sz="3200" dirty="0" err="1"/>
              <a:t>Olist</a:t>
            </a:r>
            <a:r>
              <a:rPr lang="es-ES" sz="3200" dirty="0"/>
              <a:t>, si quieres saber </a:t>
            </a:r>
            <a:r>
              <a:rPr lang="es-ES" sz="3200" i="1" dirty="0"/>
              <a:t>"¿Cuánto vendimos en la categoría '</a:t>
            </a:r>
            <a:r>
              <a:rPr lang="es-ES" sz="3200" i="1" dirty="0" err="1"/>
              <a:t>Beleza</a:t>
            </a:r>
            <a:r>
              <a:rPr lang="es-ES" sz="3200" i="1" dirty="0"/>
              <a:t>' en 'Sao Paulo' en 2017?"</a:t>
            </a:r>
            <a:r>
              <a:rPr lang="es-ES" sz="3200" dirty="0"/>
              <a:t>, tienes que hacer un </a:t>
            </a:r>
            <a:r>
              <a:rPr lang="es-ES" sz="3200" b="1" dirty="0"/>
              <a:t>JOIN gigante</a:t>
            </a:r>
            <a:r>
              <a:rPr lang="es-ES" sz="3200" dirty="0"/>
              <a:t> de al menos 4 o 5 tablas:</a:t>
            </a:r>
          </a:p>
          <a:p>
            <a:pPr>
              <a:buNone/>
            </a:pPr>
            <a:endParaRPr lang="es-ES" sz="3200" dirty="0"/>
          </a:p>
          <a:p>
            <a:pPr marL="514350" lvl="1" indent="-514350">
              <a:buFont typeface="+mj-lt"/>
              <a:buAutoNum type="arabicPeriod"/>
            </a:pPr>
            <a:r>
              <a:rPr lang="es-ES" sz="3200" dirty="0" err="1">
                <a:latin typeface="Courier New" panose="02070309020205020404" pitchFamily="49" charset="0"/>
              </a:rPr>
              <a:t>olist_orders_dataset</a:t>
            </a:r>
            <a:r>
              <a:rPr lang="es-ES" sz="3200" dirty="0"/>
              <a:t> (Para la fecha).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ES" sz="3200" dirty="0" err="1">
                <a:latin typeface="Courier New" panose="02070309020205020404" pitchFamily="49" charset="0"/>
              </a:rPr>
              <a:t>olist_order_items_dataset</a:t>
            </a:r>
            <a:r>
              <a:rPr lang="es-ES" sz="3200" dirty="0"/>
              <a:t> (Para el precio y la conexión producto-orden).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ES" sz="3200" dirty="0" err="1">
                <a:latin typeface="Courier New" panose="02070309020205020404" pitchFamily="49" charset="0"/>
              </a:rPr>
              <a:t>olist_products_dataset</a:t>
            </a:r>
            <a:r>
              <a:rPr lang="es-ES" sz="3200" dirty="0"/>
              <a:t> (Para saber la categoría del producto).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ES" sz="3200" dirty="0" err="1">
                <a:latin typeface="Courier New" panose="02070309020205020404" pitchFamily="49" charset="0"/>
              </a:rPr>
              <a:t>olist_customers_dataset</a:t>
            </a:r>
            <a:r>
              <a:rPr lang="es-ES" sz="3200" dirty="0"/>
              <a:t> (Para saber la ciudad/estado del cliente).</a:t>
            </a:r>
          </a:p>
          <a:p>
            <a:pPr marL="514350" lvl="1" indent="-514350">
              <a:buFont typeface="+mj-lt"/>
              <a:buAutoNum type="arabicPeriod"/>
            </a:pPr>
            <a:r>
              <a:rPr lang="es-ES" sz="3200" dirty="0"/>
              <a:t>Esto es lento y difícil de visualizar.</a:t>
            </a:r>
          </a:p>
        </p:txBody>
      </p:sp>
    </p:spTree>
    <p:extLst>
      <p:ext uri="{BB962C8B-B14F-4D97-AF65-F5344CB8AC3E}">
        <p14:creationId xmlns:p14="http://schemas.microsoft.com/office/powerpoint/2010/main" val="3519132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01F81-FCFC-03E7-5C96-C6190E300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5DD4835-906A-4564-A151-8598201CD94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73E37A4-2325-3181-5553-E7B14FC37C9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B4D4DE6-A563-B81E-8B7F-6696D5E5436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C28329EE-7CDC-5C1D-EF70-4E93F7FFCFD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943A271-208D-ADC7-EB60-D7D779FF616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80DD496-AF2A-36DC-AA96-578C9496F89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8CA4980-B1E7-689B-E60C-360765EFBDB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0309C7E-0C64-9BF2-C375-B654A06AA0F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D98A43B-9E36-72DC-F38A-D1D735663B5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8E6663F-5B4D-F64D-4106-77C51D457CE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A2C0D9E-FD21-82B7-5ED7-370B56D79D29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s-CO" sz="4000" dirty="0"/>
              <a:t>MOLAP vs. ROLAP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42DDB9-2DDC-84C3-2571-69297215831A}"/>
              </a:ext>
            </a:extLst>
          </p:cNvPr>
          <p:cNvSpPr txBox="1"/>
          <p:nvPr/>
        </p:nvSpPr>
        <p:spPr>
          <a:xfrm>
            <a:off x="1148793" y="1970583"/>
            <a:ext cx="15378152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MOLAP</a:t>
            </a:r>
            <a:r>
              <a:rPr lang="es-ES" sz="4000" dirty="0"/>
              <a:t> = OLAP multidimensional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Almacena el cubo de datos como una matriz multidimensional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(Normalmente) </a:t>
            </a:r>
            <a:r>
              <a:rPr lang="es-ES" sz="4000" dirty="0" err="1"/>
              <a:t>precalcula</a:t>
            </a:r>
            <a:r>
              <a:rPr lang="es-ES" sz="4000" dirty="0"/>
              <a:t> todos los agregados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Ventajas:</a:t>
            </a:r>
          </a:p>
          <a:p>
            <a:r>
              <a:rPr lang="es-ES" sz="4000" dirty="0"/>
              <a:t>   - Acceso a datos muy eficiente → respuestas rápidas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Desventajas:</a:t>
            </a:r>
          </a:p>
          <a:p>
            <a:r>
              <a:rPr lang="es-ES" sz="4000" dirty="0"/>
              <a:t>   - No escala a un gran número de dimensiones</a:t>
            </a:r>
          </a:p>
          <a:p>
            <a:r>
              <a:rPr lang="es-ES" sz="4000" dirty="0"/>
              <a:t>   - Requiere un almacén de datos específico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954523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0AE49-4BA3-724E-2720-C1FF52E08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E818A9-9C2C-8712-4B29-7E88BF4A90F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7582D66-090D-8A9E-979D-FCE94DE6551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8081333-F7C0-0B1B-9F28-2488EED162D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FE15AAF-10E6-5D2A-52BB-3CF19A6661F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3505D2F-2330-4863-7D8E-C99324B8CA9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1E4F3CA-FB7D-EB5F-315F-F05B0205216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0BE0B18-AFAA-7DED-1B1A-035234D405F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7A48EEA-873F-653B-6347-634BCB7E4BB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48A56D4-991E-F47E-70D2-42F639F0869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BD44A7E-0A57-EC66-492F-00B843C1CD4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00803477-2ED9-AF26-BD11-7BE26AA79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600" y="1660644"/>
            <a:ext cx="9539142" cy="81785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A2EA3E6-0E22-0D6E-92AF-D6025868CCBE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s-CO" sz="4000" dirty="0" err="1"/>
              <a:t>Arquitectura</a:t>
            </a:r>
            <a:r>
              <a:rPr lang="en-US" altLang="es-CO" sz="4000" dirty="0"/>
              <a:t> Tipica MOLAP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414114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629EE-1985-2225-31E2-050DC896E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E846FC-1099-F5A4-7D4D-94754DDF4519}"/>
              </a:ext>
            </a:extLst>
          </p:cNvPr>
          <p:cNvSpPr/>
          <p:nvPr/>
        </p:nvSpPr>
        <p:spPr>
          <a:xfrm>
            <a:off x="-437361" y="8801100"/>
            <a:ext cx="1656562" cy="1607056"/>
          </a:xfrm>
          <a:custGeom>
            <a:avLst/>
            <a:gdLst/>
            <a:ahLst/>
            <a:cxnLst/>
            <a:rect l="l" t="t" r="r" b="b"/>
            <a:pathLst>
              <a:path w="2052835" h="2064911">
                <a:moveTo>
                  <a:pt x="0" y="0"/>
                </a:moveTo>
                <a:lnTo>
                  <a:pt x="2052835" y="0"/>
                </a:lnTo>
                <a:lnTo>
                  <a:pt x="2052835" y="2064910"/>
                </a:lnTo>
                <a:lnTo>
                  <a:pt x="0" y="206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848" t="-49459" r="-26429" b="-59444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33B88B-431D-F520-8A64-604BAC5A4F71}"/>
              </a:ext>
            </a:extLst>
          </p:cNvPr>
          <p:cNvSpPr/>
          <p:nvPr/>
        </p:nvSpPr>
        <p:spPr>
          <a:xfrm rot="-10800000">
            <a:off x="16136495" y="-695866"/>
            <a:ext cx="1607799" cy="1648365"/>
          </a:xfrm>
          <a:custGeom>
            <a:avLst/>
            <a:gdLst/>
            <a:ahLst/>
            <a:cxnLst/>
            <a:rect l="l" t="t" r="r" b="b"/>
            <a:pathLst>
              <a:path w="1607799" h="1648365">
                <a:moveTo>
                  <a:pt x="0" y="0"/>
                </a:moveTo>
                <a:lnTo>
                  <a:pt x="1607799" y="0"/>
                </a:lnTo>
                <a:lnTo>
                  <a:pt x="1607799" y="1648364"/>
                </a:lnTo>
                <a:lnTo>
                  <a:pt x="0" y="16483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6892" t="-49695" r="-28270" b="-60205"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9" name="Freeform 21">
            <a:extLst>
              <a:ext uri="{FF2B5EF4-FFF2-40B4-BE49-F238E27FC236}">
                <a16:creationId xmlns:a16="http://schemas.microsoft.com/office/drawing/2014/main" id="{1D05F255-F2E3-68A0-D911-D29FFBA02339}"/>
              </a:ext>
            </a:extLst>
          </p:cNvPr>
          <p:cNvSpPr/>
          <p:nvPr/>
        </p:nvSpPr>
        <p:spPr>
          <a:xfrm>
            <a:off x="14954160" y="7813562"/>
            <a:ext cx="2743200" cy="2438400"/>
          </a:xfrm>
          <a:custGeom>
            <a:avLst/>
            <a:gdLst/>
            <a:ahLst/>
            <a:cxnLst/>
            <a:rect l="l" t="t" r="r" b="b"/>
            <a:pathLst>
              <a:path w="5397947" h="4972858">
                <a:moveTo>
                  <a:pt x="0" y="0"/>
                </a:moveTo>
                <a:lnTo>
                  <a:pt x="5397947" y="0"/>
                </a:lnTo>
                <a:lnTo>
                  <a:pt x="5397947" y="4972859"/>
                </a:lnTo>
                <a:lnTo>
                  <a:pt x="0" y="497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6DCFA7-361F-02A9-70F0-6BC7CADA3C28}"/>
              </a:ext>
            </a:extLst>
          </p:cNvPr>
          <p:cNvSpPr txBox="1"/>
          <p:nvPr/>
        </p:nvSpPr>
        <p:spPr>
          <a:xfrm>
            <a:off x="2000250" y="1952625"/>
            <a:ext cx="14668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latin typeface="Poppins" panose="00000500000000000000" pitchFamily="2" charset="0"/>
                <a:cs typeface="Poppins" panose="00000500000000000000" pitchFamily="2" charset="0"/>
              </a:rPr>
              <a:t>Objetivo</a:t>
            </a: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8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MX" sz="24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46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D1515-FC73-CA1B-9E5D-552EE6394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F69D5F-25C9-582A-552A-2B9AD57E3C3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CBD07AD-EBBD-E19D-D896-D257BA76791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E1CC367-14BD-2575-52EC-76C53E233AB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ADFCE01-8104-CE0F-C438-DA339C59FC7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82B5E50-E074-8012-6241-3A1AEC59681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9E3648A-80EA-C569-1017-D27DC8CD91A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B8D823B-5778-C58E-8DB5-58EAEB7432DA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B61425-3B12-DBF5-771E-E57B63EFE45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C0CA6BB-5646-3659-1193-771E1A35454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8FBD4B7-9477-B46D-6E19-8778DBBC4FB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99364A-BB57-094D-0FDE-1BEEFAA5179F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s-CO" sz="4000" dirty="0"/>
              <a:t>Sparsity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4308270-C162-BBCD-E9B6-733A8043E5ED}"/>
              </a:ext>
            </a:extLst>
          </p:cNvPr>
          <p:cNvSpPr txBox="1"/>
          <p:nvPr/>
        </p:nvSpPr>
        <p:spPr>
          <a:xfrm>
            <a:off x="1250229" y="2192990"/>
            <a:ext cx="15787541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Imagine un almacén de datos para </a:t>
            </a:r>
            <a:r>
              <a:rPr lang="es-ES" sz="4000" dirty="0" err="1"/>
              <a:t>Safeway</a:t>
            </a:r>
            <a:r>
              <a:rPr lang="es-ES" sz="4000" dirty="0"/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Supongamos que las dimensiones son: Cliente, Producto, Tienda, Día.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Si hay 100.000 clientes, 10.000 productos, 1.000 tiendas y 1.000 días…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…¡el cubo de datos tiene 1.000.000.000.000.000 de celdas!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Afortunadamente, la mayoría de las celdas están vacías.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Una tienda no vende todos los productos todos los días.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Un cliente nunca ha visitado la mayoría de las tiendas.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Un cliente nunca ha comprado la mayoría de los productos.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Las matrices multidimensionales no son una forma eficiente de almacenar datos dispersos.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387406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D1FED-EE1D-8A87-0C13-F9B7CBC63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DC48656-4708-C4DE-47F1-CF8960F3A7F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E1F5CCE-4E72-3711-3034-591DE9055B0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60E9192-402E-3D6F-A676-13D49A4AEFA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601F211-AB37-B3BF-D6EF-90509D8BA14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7C52B52-154F-9EE4-F7E2-F4354AA507E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D12FA6-3DCF-4418-0C13-E80D3AF42F3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4395591-1016-B69B-3368-84543DB7489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BD10295-F279-12B8-13D8-AD5AF951A1B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F389FE6-BD2E-3393-6D73-19241B1B3B9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12BB7E4-081F-BEAF-ADD9-AFD28509A3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D02C87F-AC4C-18B3-1D50-49BEEC08A18C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es-CO" sz="4000" dirty="0"/>
              <a:t>MOLAP vs. ROLAP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4C3799-D508-A540-D9C9-38DA2101B523}"/>
              </a:ext>
            </a:extLst>
          </p:cNvPr>
          <p:cNvSpPr txBox="1"/>
          <p:nvPr/>
        </p:nvSpPr>
        <p:spPr>
          <a:xfrm>
            <a:off x="1148793" y="2441925"/>
            <a:ext cx="1560348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ROLAP</a:t>
            </a:r>
            <a:r>
              <a:rPr lang="es-ES" sz="4000" dirty="0"/>
              <a:t> = OLAP relacional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Almacena el cubo de datos en una base de datos relacional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Consultas exprés en 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Ventajas:</a:t>
            </a:r>
          </a:p>
          <a:p>
            <a:r>
              <a:rPr lang="es-ES" sz="4000" dirty="0"/>
              <a:t>   - Escalable a alta dimensionalidad</a:t>
            </a:r>
          </a:p>
          <a:p>
            <a:r>
              <a:rPr lang="es-ES" sz="4000" dirty="0"/>
              <a:t>   - Escalable a grandes conjuntos de datos</a:t>
            </a:r>
          </a:p>
          <a:p>
            <a:r>
              <a:rPr lang="es-ES" sz="4000" dirty="0"/>
              <a:t>   - La escasez no es un problema</a:t>
            </a:r>
          </a:p>
          <a:p>
            <a:r>
              <a:rPr lang="es-ES" sz="4000" dirty="0"/>
              <a:t>   - Utiliza tecnología consolidada y reconocida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4000" dirty="0"/>
              <a:t>Desventajas:</a:t>
            </a:r>
          </a:p>
          <a:p>
            <a:r>
              <a:rPr lang="es-ES" sz="4000" dirty="0"/>
              <a:t>   - El rendimiento de las consultas es más lento que con MOLAP</a:t>
            </a:r>
          </a:p>
          <a:p>
            <a:r>
              <a:rPr lang="es-ES" sz="4000" dirty="0"/>
              <a:t>   - Requiere la construcción de índices explícitos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4030582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2BFCA0-32E0-CDDD-33C2-D87140F5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687595-874E-7FB3-1691-834524EB1AF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58C8AF4-5474-DDE5-1DBC-BE476616E78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CBD1D98-52AB-1321-4527-1C608FCF554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7E5136C-00A7-9DD0-53B7-C3EECA3FE0B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774B2F8-68EB-C291-C0A9-B325A75DBBA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EA3D436-9520-7062-B448-BE4090F97D2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8A23906-AD66-4BBD-9107-7BD4C7DBD26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07BEB5C-C7E0-3CD6-182E-4111406F80F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E1E7A7B-D235-E806-381E-0ABE2E36D4C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0D4CB5B-957B-11EB-D085-383FE20509B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AD3AC98-00C0-2C1A-3738-2567D801F01D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altLang="es-CO" sz="4000" dirty="0"/>
              <a:t>¿Qué pasa con los totales?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54F52D-2570-CEFF-284E-0040D91A1D8C}"/>
              </a:ext>
            </a:extLst>
          </p:cNvPr>
          <p:cNvSpPr txBox="1"/>
          <p:nvPr/>
        </p:nvSpPr>
        <p:spPr>
          <a:xfrm>
            <a:off x="1652048" y="2371586"/>
            <a:ext cx="781246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dirty="0"/>
              <a:t>La consulta de agregación SQL con GROUP BY no genera subtotales ni totales.</a:t>
            </a:r>
          </a:p>
          <a:p>
            <a:r>
              <a:rPr lang="es-ES" sz="4000" dirty="0"/>
              <a:t>Nuestro informe de tablas cruzadas está incompleto.</a:t>
            </a:r>
            <a:endParaRPr lang="es-CO" sz="4000" dirty="0"/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8D6C0C8F-E041-56E6-0CAC-C53D3E8E0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536046"/>
              </p:ext>
            </p:extLst>
          </p:nvPr>
        </p:nvGraphicFramePr>
        <p:xfrm>
          <a:off x="3907411" y="6590345"/>
          <a:ext cx="4114800" cy="2346960"/>
        </p:xfrm>
        <a:graphic>
          <a:graphicData uri="http://schemas.openxmlformats.org/drawingml/2006/table">
            <a:tbl>
              <a:tblPr/>
              <a:tblGrid>
                <a:gridCol w="823913">
                  <a:extLst>
                    <a:ext uri="{9D8B030D-6E8A-4147-A177-3AD203B41FA5}">
                      <a16:colId xmlns:a16="http://schemas.microsoft.com/office/drawing/2014/main" val="2743864588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4068887615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1909663373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2979540034"/>
                    </a:ext>
                  </a:extLst>
                </a:gridCol>
                <a:gridCol w="823912">
                  <a:extLst>
                    <a:ext uri="{9D8B030D-6E8A-4147-A177-3AD203B41FA5}">
                      <a16:colId xmlns:a16="http://schemas.microsoft.com/office/drawing/2014/main" val="2415010865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s-CO" altLang="es-CO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USA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530426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Jul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815471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Aug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15118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46024"/>
                  </a:ext>
                </a:extLst>
              </a:tr>
              <a:tr h="457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s-C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093059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693E35C1-5134-2B14-D4A3-187BA5152D7C}"/>
              </a:ext>
            </a:extLst>
          </p:cNvPr>
          <p:cNvSpPr txBox="1"/>
          <p:nvPr/>
        </p:nvSpPr>
        <p:spPr>
          <a:xfrm>
            <a:off x="11199044" y="3571412"/>
            <a:ext cx="590824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CO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State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</a:t>
            </a:r>
            <a:r>
              <a:rPr kumimoji="0" lang="en-US" altLang="es-CO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Month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</a:t>
            </a:r>
            <a:r>
              <a:rPr kumimoji="0" lang="en-US" altLang="es-CO" sz="2400" b="0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SUM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CO		Jul		45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kern="1200" dirty="0">
                <a:latin typeface="Courier" pitchFamily="49" charset="0"/>
              </a:rPr>
              <a:t>CO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Aug		50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kern="1200" dirty="0">
                <a:latin typeface="Courier" pitchFamily="49" charset="0"/>
              </a:rPr>
              <a:t>CO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Sep		38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s-CO" sz="2400" kern="1200" dirty="0">
                <a:latin typeface="Courier" pitchFamily="49" charset="0"/>
                <a:ea typeface="+mn-ea"/>
                <a:cs typeface="+mn-cs"/>
              </a:rPr>
              <a:t>GT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Jul		33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kern="1200" dirty="0">
                <a:latin typeface="Courier" pitchFamily="49" charset="0"/>
              </a:rPr>
              <a:t>GT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Aug		36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kern="1200" dirty="0">
                <a:latin typeface="Courier" pitchFamily="49" charset="0"/>
              </a:rPr>
              <a:t>GT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Sep		31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dirty="0">
                <a:solidFill>
                  <a:schemeClr val="tx1"/>
                </a:solidFill>
                <a:latin typeface="Arial" panose="020B0604020202020204" pitchFamily="34" charset="0"/>
              </a:rPr>
              <a:t>USA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Jul		30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dirty="0">
                <a:solidFill>
                  <a:schemeClr val="tx1"/>
                </a:solidFill>
                <a:latin typeface="Arial" panose="020B0604020202020204" pitchFamily="34" charset="0"/>
              </a:rPr>
              <a:t>USA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Aug		42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s-CO" sz="2400" dirty="0">
                <a:solidFill>
                  <a:schemeClr val="tx1"/>
                </a:solidFill>
                <a:latin typeface="Arial" panose="020B0604020202020204" pitchFamily="34" charset="0"/>
              </a:rPr>
              <a:t>USA </a:t>
            </a:r>
            <a:r>
              <a:rPr kumimoji="0" lang="en-US" altLang="es-CO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 pitchFamily="49" charset="0"/>
                <a:ea typeface="+mn-ea"/>
                <a:cs typeface="+mn-cs"/>
              </a:rPr>
              <a:t>		Sep		40</a:t>
            </a:r>
          </a:p>
        </p:txBody>
      </p:sp>
    </p:spTree>
    <p:extLst>
      <p:ext uri="{BB962C8B-B14F-4D97-AF65-F5344CB8AC3E}">
        <p14:creationId xmlns:p14="http://schemas.microsoft.com/office/powerpoint/2010/main" val="1376722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3657D-92DF-BD38-C06B-BE3BE6232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26B4FF-987C-628C-84FC-DE19E279BCB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18C09C-DF03-448E-4426-D8DA44E2B6E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A606484-06AE-6794-B17A-2985C46531C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43A32D6-18FB-4745-68B1-4BD70A8E6A4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3475DED-A426-69E7-F32D-6A0B690CB3B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BDA9CA7-D250-8C41-2FAF-0984021E770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BA6649F-E33C-72F5-FC13-C8FBCD548C3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AA3463D-601D-3941-0F9D-6011E08B73F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EBAF9AC-F3C5-E302-B15F-41E45043454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BB85345-8760-5B91-12BF-86831FC2C1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933443-83E9-C07C-C031-D2B8FFC82818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altLang="es-CO" sz="4000" dirty="0"/>
              <a:t>¿Qué pasa con los totales?</a:t>
            </a:r>
            <a:endParaRPr lang="es-ES" sz="40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461D9D8A-B9EF-6F18-501B-81ABC6A46F4E}"/>
              </a:ext>
            </a:extLst>
          </p:cNvPr>
          <p:cNvSpPr txBox="1">
            <a:spLocks noChangeArrowheads="1"/>
          </p:cNvSpPr>
          <p:nvPr/>
        </p:nvSpPr>
        <p:spPr>
          <a:xfrm>
            <a:off x="1697634" y="1841651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2800" dirty="0"/>
              <a:t>Una </a:t>
            </a:r>
            <a:r>
              <a:rPr lang="en-US" altLang="es-CO" sz="2800" dirty="0" err="1"/>
              <a:t>Solución</a:t>
            </a:r>
            <a:r>
              <a:rPr lang="en-US" altLang="es-CO" sz="2800" dirty="0"/>
              <a:t>: Un gran UNION ALL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683EB6F1-2C35-C702-44DB-C080375A5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6270" y="2555983"/>
            <a:ext cx="9146166" cy="784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SELECT state, month, SUM(quantity)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FROM sales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GROUP BY state, month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WHERE color = 'Red‘</a:t>
            </a:r>
          </a:p>
          <a:p>
            <a:r>
              <a:rPr lang="en-US" altLang="es-CO" sz="2800" dirty="0">
                <a:latin typeface="Courier" pitchFamily="49" charset="0"/>
              </a:rPr>
              <a:t>UNION ALL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SELECT state, "ALL", SUM(quantity)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FROM sales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GROUP BY state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WHERE color = 'Red'</a:t>
            </a:r>
          </a:p>
          <a:p>
            <a:r>
              <a:rPr lang="en-US" altLang="es-CO" sz="2800" dirty="0">
                <a:latin typeface="Courier" pitchFamily="49" charset="0"/>
              </a:rPr>
              <a:t>UNION ALL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SELECT "ALL", month, SUM(quantity)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FROM sales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GROUP BY month</a:t>
            </a:r>
          </a:p>
          <a:p>
            <a:r>
              <a:rPr lang="en-US" altLang="es-CO" sz="2800" dirty="0">
                <a:solidFill>
                  <a:srgbClr val="FF0000"/>
                </a:solidFill>
                <a:latin typeface="Courier" pitchFamily="49" charset="0"/>
              </a:rPr>
              <a:t>WHERE color = 'Red‘</a:t>
            </a:r>
          </a:p>
          <a:p>
            <a:r>
              <a:rPr lang="en-US" altLang="es-CO" sz="2800" dirty="0">
                <a:latin typeface="Courier" pitchFamily="49" charset="0"/>
              </a:rPr>
              <a:t>UNION ALL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SELECT "ALL", "ALL", SUM(quantity)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FROM sales</a:t>
            </a:r>
          </a:p>
          <a:p>
            <a:r>
              <a:rPr lang="en-US" altLang="es-CO" sz="2800" dirty="0">
                <a:solidFill>
                  <a:schemeClr val="hlink"/>
                </a:solidFill>
                <a:latin typeface="Courier" pitchFamily="49" charset="0"/>
              </a:rPr>
              <a:t>WHERE color = 'Red'</a:t>
            </a:r>
          </a:p>
        </p:txBody>
      </p:sp>
      <p:sp>
        <p:nvSpPr>
          <p:cNvPr id="18" name="AutoShape 9">
            <a:extLst>
              <a:ext uri="{FF2B5EF4-FFF2-40B4-BE49-F238E27FC236}">
                <a16:creationId xmlns:a16="http://schemas.microsoft.com/office/drawing/2014/main" id="{E7150702-BA25-96A2-7DB3-41580D12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23" y="3334480"/>
            <a:ext cx="1143000" cy="533400"/>
          </a:xfrm>
          <a:prstGeom prst="rightArrow">
            <a:avLst>
              <a:gd name="adj1" fmla="val 50000"/>
              <a:gd name="adj2" fmla="val 535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9" name="AutoShape 10">
            <a:extLst>
              <a:ext uri="{FF2B5EF4-FFF2-40B4-BE49-F238E27FC236}">
                <a16:creationId xmlns:a16="http://schemas.microsoft.com/office/drawing/2014/main" id="{93FD41EF-5C02-6513-6452-00A6F8664B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23" y="5360709"/>
            <a:ext cx="1143000" cy="533400"/>
          </a:xfrm>
          <a:prstGeom prst="rightArrow">
            <a:avLst>
              <a:gd name="adj1" fmla="val 50000"/>
              <a:gd name="adj2" fmla="val 535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20" name="AutoShape 11">
            <a:extLst>
              <a:ext uri="{FF2B5EF4-FFF2-40B4-BE49-F238E27FC236}">
                <a16:creationId xmlns:a16="http://schemas.microsoft.com/office/drawing/2014/main" id="{E07C3F0C-0EF9-960C-2C0B-CEE453EEE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23" y="7279708"/>
            <a:ext cx="1143000" cy="533400"/>
          </a:xfrm>
          <a:prstGeom prst="rightArrow">
            <a:avLst>
              <a:gd name="adj1" fmla="val 50000"/>
              <a:gd name="adj2" fmla="val 535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2E5ED520-8742-FD91-03E9-9C61ECFD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23" y="9214582"/>
            <a:ext cx="1143000" cy="533400"/>
          </a:xfrm>
          <a:prstGeom prst="rightArrow">
            <a:avLst>
              <a:gd name="adj1" fmla="val 50000"/>
              <a:gd name="adj2" fmla="val 535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22F2CCA9-7A4D-86C7-EB3E-FC9F90661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965" y="3190018"/>
            <a:ext cx="12366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/>
              <a:t>Original</a:t>
            </a:r>
          </a:p>
          <a:p>
            <a:r>
              <a:rPr lang="en-US" altLang="es-CO" sz="2400" dirty="0"/>
              <a:t>Query</a:t>
            </a:r>
          </a:p>
        </p:txBody>
      </p:sp>
      <p:sp>
        <p:nvSpPr>
          <p:cNvPr id="23" name="Text Box 14">
            <a:extLst>
              <a:ext uri="{FF2B5EF4-FFF2-40B4-BE49-F238E27FC236}">
                <a16:creationId xmlns:a16="http://schemas.microsoft.com/office/drawing/2014/main" id="{1C7BA7FD-CC36-B1FC-09E3-B699EF5C0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823" y="5147984"/>
            <a:ext cx="1455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/>
              <a:t>State</a:t>
            </a:r>
          </a:p>
          <a:p>
            <a:r>
              <a:rPr lang="en-US" altLang="es-CO" sz="2400"/>
              <a:t>Subtotals</a:t>
            </a:r>
          </a:p>
        </p:txBody>
      </p:sp>
      <p:sp>
        <p:nvSpPr>
          <p:cNvPr id="24" name="Text Box 15">
            <a:extLst>
              <a:ext uri="{FF2B5EF4-FFF2-40B4-BE49-F238E27FC236}">
                <a16:creationId xmlns:a16="http://schemas.microsoft.com/office/drawing/2014/main" id="{0CF93B67-4F95-FB34-C066-172994AFE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7823" y="7143183"/>
            <a:ext cx="1455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/>
              <a:t>Month</a:t>
            </a:r>
          </a:p>
          <a:p>
            <a:r>
              <a:rPr lang="en-US" altLang="es-CO" sz="2400" dirty="0"/>
              <a:t>Subtotals</a:t>
            </a:r>
          </a:p>
        </p:txBody>
      </p:sp>
      <p:sp>
        <p:nvSpPr>
          <p:cNvPr id="25" name="Text Box 16">
            <a:extLst>
              <a:ext uri="{FF2B5EF4-FFF2-40B4-BE49-F238E27FC236}">
                <a16:creationId xmlns:a16="http://schemas.microsoft.com/office/drawing/2014/main" id="{639661B6-CE03-0C12-5BDB-F7C3415C7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023" y="9078057"/>
            <a:ext cx="11509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/>
              <a:t>Overall</a:t>
            </a:r>
          </a:p>
          <a:p>
            <a:r>
              <a:rPr lang="en-US" altLang="es-CO" sz="2400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274331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BC8CF-CB19-0229-DFB3-D61FCA360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02496E-C2B4-5860-C593-0AAD3996406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96601E4-2670-2A61-DFD1-AAF7B668519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3FDFBB8C-B6DC-C949-2FD5-203034F36DF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B54183A-3A40-9DA5-ED78-08268C94DA7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EC72AE9-FA33-4460-4013-25E14FF42C8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B083CC1-99A3-026F-540F-66CD105D3A9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E553BA9-73C1-F267-0B48-3EA95BA548F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87E4065-3F37-4EEC-0CAA-747B03BEEB4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DC6B525-517B-68AE-790D-F22A673F464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E01AE1F-8A44-9A00-AFF9-25A6BC402E2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4FB7201-4926-27BB-996C-64DA1A63D3BE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altLang="es-CO" sz="4000" dirty="0"/>
              <a:t>¿Qué pasa con los totales?</a:t>
            </a:r>
            <a:endParaRPr lang="es-ES" sz="40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0F894EE-2A25-BB26-5D09-B977036580F7}"/>
              </a:ext>
            </a:extLst>
          </p:cNvPr>
          <p:cNvSpPr txBox="1">
            <a:spLocks noChangeArrowheads="1"/>
          </p:cNvSpPr>
          <p:nvPr/>
        </p:nvSpPr>
        <p:spPr>
          <a:xfrm>
            <a:off x="6254685" y="1998401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3600" dirty="0"/>
              <a:t>Una </a:t>
            </a:r>
            <a:r>
              <a:rPr lang="en-US" altLang="es-CO" sz="3600" dirty="0" err="1"/>
              <a:t>Solución</a:t>
            </a:r>
            <a:r>
              <a:rPr lang="en-US" altLang="es-CO" sz="3600" dirty="0"/>
              <a:t> Mejor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CE7BB3-211A-13A0-FF7C-0C10729C6772}"/>
              </a:ext>
            </a:extLst>
          </p:cNvPr>
          <p:cNvSpPr txBox="1"/>
          <p:nvPr/>
        </p:nvSpPr>
        <p:spPr>
          <a:xfrm>
            <a:off x="1544424" y="3402097"/>
            <a:ext cx="156767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La solución "UNION ALL" se vuelve engorrosa con más de dos atributos de agrupación.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n atributos de agrupación → 2n partes en la unión.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Las extensiones OLAP añadidas a SQL 99 son más prácticas.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s-ES" sz="3200" dirty="0"/>
              <a:t>	CUBE, ROLLUP.</a:t>
            </a:r>
            <a:endParaRPr lang="es-CO" sz="3200"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2BCB2F36-8D81-DCBD-DFE6-DD51B7314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362" y="7004761"/>
            <a:ext cx="10151097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s-CO" sz="3200" dirty="0">
                <a:latin typeface="Courier New" panose="02070309020205020404" pitchFamily="49" charset="0"/>
              </a:rPr>
              <a:t>SELECT state, month, SUM(quantity)</a:t>
            </a:r>
          </a:p>
          <a:p>
            <a:r>
              <a:rPr lang="en-US" altLang="es-CO" sz="3200" dirty="0">
                <a:latin typeface="Courier New" panose="02070309020205020404" pitchFamily="49" charset="0"/>
              </a:rPr>
              <a:t>FROM sales</a:t>
            </a:r>
          </a:p>
          <a:p>
            <a:r>
              <a:rPr lang="en-US" altLang="es-CO" sz="3200" dirty="0">
                <a:latin typeface="Courier New" panose="02070309020205020404" pitchFamily="49" charset="0"/>
              </a:rPr>
              <a:t>GROUP BY </a:t>
            </a:r>
            <a:r>
              <a:rPr lang="en-US" altLang="es-CO" sz="3200" dirty="0">
                <a:solidFill>
                  <a:schemeClr val="hlink"/>
                </a:solidFill>
                <a:latin typeface="Courier New" panose="02070309020205020404" pitchFamily="49" charset="0"/>
              </a:rPr>
              <a:t>CUBE</a:t>
            </a:r>
            <a:r>
              <a:rPr lang="en-US" altLang="es-CO" sz="3200" dirty="0">
                <a:latin typeface="Courier New" panose="02070309020205020404" pitchFamily="49" charset="0"/>
              </a:rPr>
              <a:t>(state, month)</a:t>
            </a:r>
          </a:p>
          <a:p>
            <a:r>
              <a:rPr lang="en-US" altLang="es-CO" sz="3200" dirty="0">
                <a:latin typeface="Courier New" panose="02070309020205020404" pitchFamily="49" charset="0"/>
              </a:rPr>
              <a:t>WHERE color = 'Red'</a:t>
            </a:r>
          </a:p>
        </p:txBody>
      </p:sp>
    </p:spTree>
    <p:extLst>
      <p:ext uri="{BB962C8B-B14F-4D97-AF65-F5344CB8AC3E}">
        <p14:creationId xmlns:p14="http://schemas.microsoft.com/office/powerpoint/2010/main" val="349967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24937-62AA-A207-0A73-6FF8A06C3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1DE3D38-096F-1245-B1AA-EF88355BBA9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CE06E15-A70F-6099-5E09-B3E0264D69B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ED742E7-CE05-B1C0-C5CA-CF4AB3E917B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81C2CF4-A3A9-FB43-2DE5-F5084673E04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CEA678F-F36D-68D6-1445-AD8707AEB7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37A334-4065-3B34-ACFD-E5A4F93136E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485A725-AC86-7D66-0764-A4EFA0D0A8C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C8EFEF4-2CDF-77BF-9102-0A7FEA8B907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25597B6-2A28-2A4F-E5EF-B6B0D537917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014DC76-7A0A-371E-7412-8D57FF888D0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42C23A2-08FF-CB45-F04D-9539475FFE0A}"/>
              </a:ext>
            </a:extLst>
          </p:cNvPr>
          <p:cNvSpPr txBox="1"/>
          <p:nvPr/>
        </p:nvSpPr>
        <p:spPr>
          <a:xfrm>
            <a:off x="1148793" y="615040"/>
            <a:ext cx="144054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altLang="es-CO" sz="4000" dirty="0"/>
              <a:t>¿Qué pasa con los totales?</a:t>
            </a:r>
            <a:endParaRPr lang="es-ES" sz="40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BFFFF186-A138-74AA-1F22-C74F8B0D9A79}"/>
              </a:ext>
            </a:extLst>
          </p:cNvPr>
          <p:cNvSpPr txBox="1">
            <a:spLocks noChangeArrowheads="1"/>
          </p:cNvSpPr>
          <p:nvPr/>
        </p:nvSpPr>
        <p:spPr>
          <a:xfrm>
            <a:off x="6254685" y="1998401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3600" dirty="0"/>
              <a:t>Una </a:t>
            </a:r>
            <a:r>
              <a:rPr lang="en-US" altLang="es-CO" sz="3600" dirty="0" err="1"/>
              <a:t>Solución</a:t>
            </a:r>
            <a:r>
              <a:rPr lang="en-US" altLang="es-CO" sz="3600" dirty="0"/>
              <a:t> Mejor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19B6BCD-7407-7C56-3881-D0FD46EB9FBF}"/>
              </a:ext>
            </a:extLst>
          </p:cNvPr>
          <p:cNvSpPr txBox="1">
            <a:spLocks noChangeArrowheads="1"/>
          </p:cNvSpPr>
          <p:nvPr/>
        </p:nvSpPr>
        <p:spPr>
          <a:xfrm>
            <a:off x="4260915" y="3041892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2000" dirty="0" err="1"/>
              <a:t>Resultado</a:t>
            </a:r>
            <a:r>
              <a:rPr lang="en-US" altLang="es-CO" sz="2000" dirty="0"/>
              <a:t> de CUBE Query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0F21EDAF-2234-3FFD-42FD-1271744AB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315" y="4046779"/>
            <a:ext cx="5822950" cy="557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s-CO" sz="2000" u="sng" dirty="0">
                <a:latin typeface="Courier" pitchFamily="49" charset="0"/>
              </a:rPr>
              <a:t>State</a:t>
            </a:r>
            <a:r>
              <a:rPr lang="en-US" altLang="es-CO" sz="2000" dirty="0">
                <a:latin typeface="Courier" pitchFamily="49" charset="0"/>
              </a:rPr>
              <a:t>		</a:t>
            </a:r>
            <a:r>
              <a:rPr lang="en-US" altLang="es-CO" sz="2000" u="sng" dirty="0">
                <a:latin typeface="Courier" pitchFamily="49" charset="0"/>
              </a:rPr>
              <a:t>Month</a:t>
            </a:r>
            <a:r>
              <a:rPr lang="en-US" altLang="es-CO" sz="2000" dirty="0">
                <a:latin typeface="Courier" pitchFamily="49" charset="0"/>
              </a:rPr>
              <a:t>		</a:t>
            </a:r>
            <a:r>
              <a:rPr lang="en-US" altLang="es-CO" sz="2000" u="sng" dirty="0">
                <a:latin typeface="Courier" pitchFamily="49" charset="0"/>
              </a:rPr>
              <a:t>SUM(quantity)</a:t>
            </a:r>
          </a:p>
          <a:p>
            <a:r>
              <a:rPr lang="en-US" altLang="es-CO" sz="2000" dirty="0">
                <a:latin typeface="Courier" pitchFamily="49" charset="0"/>
              </a:rPr>
              <a:t>CO		Jul		45</a:t>
            </a:r>
          </a:p>
          <a:p>
            <a:r>
              <a:rPr lang="en-US" altLang="es-CO" sz="2000" dirty="0">
                <a:latin typeface="Courier" pitchFamily="49" charset="0"/>
              </a:rPr>
              <a:t>CO 		Aug		50</a:t>
            </a:r>
          </a:p>
          <a:p>
            <a:r>
              <a:rPr lang="en-US" altLang="es-CO" sz="2000" dirty="0">
                <a:latin typeface="Courier" pitchFamily="49" charset="0"/>
              </a:rPr>
              <a:t>CO 		Sep		38</a:t>
            </a:r>
          </a:p>
          <a:p>
            <a:r>
              <a:rPr lang="en-US" altLang="es-CO" sz="2000" dirty="0">
                <a:latin typeface="Courier" pitchFamily="49" charset="0"/>
              </a:rPr>
              <a:t>CO 		NULL		133</a:t>
            </a:r>
          </a:p>
          <a:p>
            <a:r>
              <a:rPr lang="en-US" altLang="es-CO" sz="2000" dirty="0">
                <a:latin typeface="Courier" pitchFamily="49" charset="0"/>
              </a:rPr>
              <a:t>GT		Jul		33</a:t>
            </a:r>
          </a:p>
          <a:p>
            <a:r>
              <a:rPr lang="en-US" altLang="es-CO" sz="2000" dirty="0">
                <a:latin typeface="Courier" pitchFamily="49" charset="0"/>
              </a:rPr>
              <a:t>GT 		Aug		36</a:t>
            </a:r>
          </a:p>
          <a:p>
            <a:r>
              <a:rPr lang="en-US" altLang="es-CO" sz="2000" dirty="0">
                <a:latin typeface="Courier" pitchFamily="49" charset="0"/>
              </a:rPr>
              <a:t>GT 		Sep		31</a:t>
            </a:r>
          </a:p>
          <a:p>
            <a:r>
              <a:rPr lang="en-US" altLang="es-CO" sz="2000" dirty="0">
                <a:latin typeface="Courier" pitchFamily="49" charset="0"/>
              </a:rPr>
              <a:t>GT 		NULL		100</a:t>
            </a:r>
          </a:p>
          <a:p>
            <a:r>
              <a:rPr lang="en-US" altLang="es-CO" sz="2000" dirty="0">
                <a:latin typeface="Courier" pitchFamily="49" charset="0"/>
              </a:rPr>
              <a:t>USA		Jul		30</a:t>
            </a:r>
          </a:p>
          <a:p>
            <a:r>
              <a:rPr lang="en-US" altLang="es-CO" sz="2000" dirty="0">
                <a:latin typeface="Courier" pitchFamily="49" charset="0"/>
              </a:rPr>
              <a:t>USA 		Aug		42</a:t>
            </a:r>
          </a:p>
          <a:p>
            <a:r>
              <a:rPr lang="en-US" altLang="es-CO" sz="2000" dirty="0">
                <a:latin typeface="Courier" pitchFamily="49" charset="0"/>
              </a:rPr>
              <a:t>USA 		Sep		40</a:t>
            </a:r>
          </a:p>
          <a:p>
            <a:r>
              <a:rPr lang="en-US" altLang="es-CO" sz="2000" dirty="0">
                <a:latin typeface="Courier" pitchFamily="49" charset="0"/>
              </a:rPr>
              <a:t>USA 		NULL		112</a:t>
            </a:r>
          </a:p>
          <a:p>
            <a:r>
              <a:rPr lang="en-US" altLang="es-CO" sz="2000" dirty="0">
                <a:latin typeface="Courier" pitchFamily="49" charset="0"/>
              </a:rPr>
              <a:t>NULL		Jul		108</a:t>
            </a:r>
          </a:p>
          <a:p>
            <a:r>
              <a:rPr lang="en-US" altLang="es-CO" sz="2000" dirty="0">
                <a:latin typeface="Courier" pitchFamily="49" charset="0"/>
              </a:rPr>
              <a:t>NULL		Aug		128</a:t>
            </a:r>
          </a:p>
          <a:p>
            <a:r>
              <a:rPr lang="en-US" altLang="es-CO" sz="2000" dirty="0">
                <a:latin typeface="Courier" pitchFamily="49" charset="0"/>
              </a:rPr>
              <a:t>NULL		Sep		109</a:t>
            </a:r>
          </a:p>
          <a:p>
            <a:r>
              <a:rPr lang="en-US" altLang="es-CO" sz="2000" dirty="0">
                <a:latin typeface="Courier" pitchFamily="49" charset="0"/>
              </a:rPr>
              <a:t>NULL		NULL		345</a:t>
            </a:r>
          </a:p>
          <a:p>
            <a:endParaRPr lang="en-US" altLang="es-CO" sz="2000" dirty="0">
              <a:latin typeface="Courier" pitchFamily="49" charset="0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9578CF55-706A-400E-3B58-79D9DCE5A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5715" y="6501054"/>
            <a:ext cx="1066800" cy="45720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s-CO" altLang="es-CO">
              <a:solidFill>
                <a:schemeClr val="hlink"/>
              </a:solidFill>
            </a:endParaRPr>
          </a:p>
        </p:txBody>
      </p:sp>
      <p:sp>
        <p:nvSpPr>
          <p:cNvPr id="19" name="Line 6">
            <a:extLst>
              <a:ext uri="{FF2B5EF4-FFF2-40B4-BE49-F238E27FC236}">
                <a16:creationId xmlns:a16="http://schemas.microsoft.com/office/drawing/2014/main" id="{DC3671E0-33E6-C048-DCDB-1A9798DB64F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3515" y="5662854"/>
            <a:ext cx="2362200" cy="10668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20" name="Text Box 7">
            <a:extLst>
              <a:ext uri="{FF2B5EF4-FFF2-40B4-BE49-F238E27FC236}">
                <a16:creationId xmlns:a16="http://schemas.microsoft.com/office/drawing/2014/main" id="{D35D31CC-557A-4AA9-38C0-46A3270FE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315" y="4927022"/>
            <a:ext cx="2743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s-CO" sz="2400" dirty="0"/>
              <a:t>Note </a:t>
            </a:r>
            <a:r>
              <a:rPr lang="en-US" altLang="es-CO" sz="2400" dirty="0" err="1"/>
              <a:t>el</a:t>
            </a:r>
            <a:r>
              <a:rPr lang="en-US" altLang="es-CO" sz="2400" dirty="0"/>
              <a:t> </a:t>
            </a:r>
            <a:r>
              <a:rPr lang="en-US" altLang="es-CO" sz="2400" dirty="0" err="1"/>
              <a:t>uso</a:t>
            </a:r>
            <a:r>
              <a:rPr lang="en-US" altLang="es-CO" sz="2400" dirty="0"/>
              <a:t> de NULL para </a:t>
            </a:r>
            <a:r>
              <a:rPr lang="en-US" altLang="es-CO" sz="2400" dirty="0" err="1"/>
              <a:t>totales</a:t>
            </a:r>
            <a:endParaRPr lang="en-US" altLang="es-CO" sz="2400" dirty="0"/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1CEAFB39-666D-3892-EFEC-61F96111E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315" y="7967725"/>
            <a:ext cx="1905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s-CO" sz="2400" dirty="0" err="1"/>
              <a:t>Subtotales</a:t>
            </a:r>
            <a:r>
              <a:rPr lang="en-US" altLang="es-CO" sz="2400" dirty="0"/>
              <a:t> para </a:t>
            </a:r>
            <a:r>
              <a:rPr lang="en-US" altLang="es-CO" sz="2400" dirty="0" err="1"/>
              <a:t>todos</a:t>
            </a:r>
            <a:r>
              <a:rPr lang="en-US" altLang="es-CO" sz="2400" dirty="0"/>
              <a:t> </a:t>
            </a:r>
            <a:r>
              <a:rPr lang="en-US" altLang="es-CO" sz="2400" dirty="0" err="1"/>
              <a:t>los</a:t>
            </a:r>
            <a:r>
              <a:rPr lang="en-US" altLang="es-CO" sz="2400" dirty="0"/>
              <a:t> </a:t>
            </a:r>
            <a:r>
              <a:rPr lang="en-US" altLang="es-CO" sz="2400" dirty="0" err="1"/>
              <a:t>niveles</a:t>
            </a:r>
            <a:endParaRPr lang="en-US" altLang="es-CO" sz="2400" dirty="0"/>
          </a:p>
        </p:txBody>
      </p:sp>
      <p:sp>
        <p:nvSpPr>
          <p:cNvPr id="22" name="AutoShape 9">
            <a:extLst>
              <a:ext uri="{FF2B5EF4-FFF2-40B4-BE49-F238E27FC236}">
                <a16:creationId xmlns:a16="http://schemas.microsoft.com/office/drawing/2014/main" id="{B86D4B5C-C6F7-BB30-0345-B0C016A9EB6D}"/>
              </a:ext>
            </a:extLst>
          </p:cNvPr>
          <p:cNvSpPr>
            <a:spLocks/>
          </p:cNvSpPr>
          <p:nvPr/>
        </p:nvSpPr>
        <p:spPr bwMode="auto">
          <a:xfrm>
            <a:off x="6394515" y="7872654"/>
            <a:ext cx="228600" cy="1295400"/>
          </a:xfrm>
          <a:prstGeom prst="leftBrace">
            <a:avLst>
              <a:gd name="adj1" fmla="val 47222"/>
              <a:gd name="adj2" fmla="val 50000"/>
            </a:avLst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6954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B66E9-2BBB-74A4-02FC-5D04C81E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BC56FC-F944-1EE7-AFDD-EBC292C156D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1FE8B18-A4E4-9D9C-5A8B-BB64EC212D5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7EA99DD-09C9-2998-2744-F6D07DECC1F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72DE05E-EA9F-E384-39F9-5BDE716A955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C9E69B1-DA98-B4FD-061C-CEA070D9C15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293FEF-440C-E5B9-C5AA-35238023E69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255069F-FC8F-F17D-B538-88F096C3C30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ABB753C-DC49-627E-3985-B6B5FD79D22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CF1FC21-DFA3-83DE-F7D6-D4E62E8A3CE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76DDC38-AD95-D6BB-10F6-069F152B07E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C25BDCB-7DD5-8878-F1A4-69354C09720C}"/>
              </a:ext>
            </a:extLst>
          </p:cNvPr>
          <p:cNvSpPr txBox="1"/>
          <p:nvPr/>
        </p:nvSpPr>
        <p:spPr>
          <a:xfrm>
            <a:off x="1793450" y="968983"/>
            <a:ext cx="9186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s-CO" sz="3600" dirty="0"/>
              <a:t>ROLLUP vs. CUBE</a:t>
            </a:r>
            <a:endParaRPr lang="es-CO" sz="36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2E7A6F6-B837-7B42-DE1B-C02CB86CE151}"/>
              </a:ext>
            </a:extLst>
          </p:cNvPr>
          <p:cNvSpPr txBox="1"/>
          <p:nvPr/>
        </p:nvSpPr>
        <p:spPr>
          <a:xfrm>
            <a:off x="3084920" y="2612502"/>
            <a:ext cx="124410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CUBE calcula toda la red.</a:t>
            </a:r>
          </a:p>
          <a:p>
            <a:r>
              <a:rPr lang="es-ES" sz="3200" dirty="0"/>
              <a:t>ROLLUP calcula una ruta a través de la red.</a:t>
            </a:r>
          </a:p>
          <a:p>
            <a:r>
              <a:rPr lang="es-ES" sz="3200" dirty="0"/>
              <a:t>El orden de la lista GROUP BY es importante.</a:t>
            </a:r>
          </a:p>
          <a:p>
            <a:r>
              <a:rPr lang="es-ES" sz="3200" dirty="0"/>
              <a:t>Agrupa por todos los prefijos de la lista GROUP BY</a:t>
            </a:r>
            <a:r>
              <a:rPr lang="es-ES" dirty="0"/>
              <a:t>.</a:t>
            </a:r>
            <a:endParaRPr lang="es-CO" dirty="0"/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80143649-536D-1B8D-45C9-9DB8BF2ED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106" y="6039438"/>
            <a:ext cx="610936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lvl="1"/>
            <a:r>
              <a:rPr lang="en-US" altLang="es-CO" sz="3600" dirty="0">
                <a:solidFill>
                  <a:schemeClr val="hlink"/>
                </a:solidFill>
              </a:rPr>
              <a:t>GROUP BY ROLLUP(A,B,C)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A,B,C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(A,B) subtotals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(A) subtotals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Total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C044224E-ADF6-0E5D-6811-EF41B8026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7959" y="6039438"/>
            <a:ext cx="742105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1"/>
            <a:r>
              <a:rPr lang="en-US" altLang="es-CO" sz="3600" dirty="0">
                <a:solidFill>
                  <a:schemeClr val="hlink"/>
                </a:solidFill>
              </a:rPr>
              <a:t>GROUP BY CUBE(A,B,C)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A,B,C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Subtotals para </a:t>
            </a:r>
            <a:r>
              <a:rPr lang="en-US" altLang="es-CO" sz="3600" dirty="0" err="1"/>
              <a:t>los</a:t>
            </a:r>
            <a:r>
              <a:rPr lang="en-US" altLang="es-CO" sz="3600" dirty="0"/>
              <a:t> </a:t>
            </a:r>
            <a:r>
              <a:rPr lang="en-US" altLang="es-CO" sz="3600" dirty="0" err="1"/>
              <a:t>siguintes</a:t>
            </a:r>
            <a:r>
              <a:rPr lang="en-US" altLang="es-CO" sz="3600" dirty="0"/>
              <a:t>:</a:t>
            </a:r>
            <a:br>
              <a:rPr lang="en-US" altLang="es-CO" sz="3600" dirty="0"/>
            </a:br>
            <a:r>
              <a:rPr lang="en-US" altLang="es-CO" sz="3600" dirty="0"/>
              <a:t>(A,B), (A,C), (B,C), </a:t>
            </a:r>
            <a:br>
              <a:rPr lang="en-US" altLang="es-CO" sz="3600" dirty="0"/>
            </a:br>
            <a:r>
              <a:rPr lang="en-US" altLang="es-CO" sz="3600" dirty="0"/>
              <a:t>(A), (B), (C)</a:t>
            </a:r>
          </a:p>
          <a:p>
            <a:pPr lvl="2">
              <a:buFontTx/>
              <a:buChar char="•"/>
            </a:pPr>
            <a:r>
              <a:rPr lang="en-US" altLang="es-CO" sz="3600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378361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D43BD-AE7D-3F05-C858-D5E6FFB1F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682470A-B548-A4C2-6B59-73B6D249FEE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DA9A418-6B6B-5CCD-1CC3-3CA0A258DF1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D1657E1-0CE7-DAC8-9ECF-EA2C4872893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88C30A4-6D7D-60EF-A64E-7EA2F22E47D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C018843-D483-3D15-2F3F-09FC9F80F21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63570E3-C08E-E16C-97FD-B383160DF3B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21C50D7-6CD8-BD7A-0E3A-B0CBCD13AE2C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C159FB0-5023-5F9B-7376-AD8C8538DAF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62FDA35-97F9-7781-9D39-581C5D7F13C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983317C-C54A-5BA3-AAD2-6BAFD7EF6E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0AA6F19D-5311-3AD8-7227-60D37584E05A}"/>
              </a:ext>
            </a:extLst>
          </p:cNvPr>
          <p:cNvSpPr txBox="1">
            <a:spLocks noChangeArrowheads="1"/>
          </p:cNvSpPr>
          <p:nvPr/>
        </p:nvSpPr>
        <p:spPr>
          <a:xfrm>
            <a:off x="4237349" y="1197204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es-CO" sz="3200" dirty="0" err="1"/>
              <a:t>Ejemplo</a:t>
            </a:r>
            <a:r>
              <a:rPr lang="en-US" altLang="es-CO" sz="3200" dirty="0"/>
              <a:t>: ROLLUP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A6FDA899-BADF-ECF3-71A6-16953AD10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6545" y="8552468"/>
            <a:ext cx="1295400" cy="6096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>
                <a:solidFill>
                  <a:schemeClr val="hlink"/>
                </a:solidFill>
              </a:rPr>
              <a:t>Total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C14C0675-8612-FC89-C5E1-2B02610DD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3945" y="71808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/>
              <a:t>State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8BB73E1F-1ABB-36F7-F30F-11A61AB67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6545" y="72570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/>
              <a:t>Month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21811E22-BF1B-6884-169B-17CE9BBC6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1545" y="7257068"/>
            <a:ext cx="1295400" cy="6096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>
                <a:solidFill>
                  <a:schemeClr val="hlink"/>
                </a:solidFill>
              </a:rPr>
              <a:t>Color</a:t>
            </a:r>
          </a:p>
        </p:txBody>
      </p:sp>
      <p:sp>
        <p:nvSpPr>
          <p:cNvPr id="26" name="Rectangle 8">
            <a:extLst>
              <a:ext uri="{FF2B5EF4-FFF2-40B4-BE49-F238E27FC236}">
                <a16:creationId xmlns:a16="http://schemas.microsoft.com/office/drawing/2014/main" id="{91044B79-5984-E4C6-ED3D-9CC468A59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73945" y="58854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/>
              <a:t>State, </a:t>
            </a:r>
            <a:br>
              <a:rPr lang="en-US" altLang="es-CO" sz="2000"/>
            </a:br>
            <a:r>
              <a:rPr lang="en-US" altLang="es-CO" sz="2000"/>
              <a:t>Month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3F771A86-F1C3-8FB1-0F58-89453EE48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6545" y="58854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/>
              <a:t>State,</a:t>
            </a:r>
            <a:br>
              <a:rPr lang="en-US" altLang="es-CO" sz="2000"/>
            </a:br>
            <a:r>
              <a:rPr lang="en-US" altLang="es-CO" sz="2000"/>
              <a:t>Color</a:t>
            </a:r>
          </a:p>
        </p:txBody>
      </p:sp>
      <p:sp>
        <p:nvSpPr>
          <p:cNvPr id="28" name="Rectangle 10">
            <a:extLst>
              <a:ext uri="{FF2B5EF4-FFF2-40B4-BE49-F238E27FC236}">
                <a16:creationId xmlns:a16="http://schemas.microsoft.com/office/drawing/2014/main" id="{58AC730C-304C-5236-8D9B-BA4EC2F5D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5345" y="5885468"/>
            <a:ext cx="1295400" cy="6096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>
                <a:solidFill>
                  <a:schemeClr val="hlink"/>
                </a:solidFill>
              </a:rPr>
              <a:t>Month,</a:t>
            </a:r>
            <a:br>
              <a:rPr lang="en-US" altLang="es-CO" sz="2000">
                <a:solidFill>
                  <a:schemeClr val="hlink"/>
                </a:solidFill>
              </a:rPr>
            </a:br>
            <a:r>
              <a:rPr lang="en-US" altLang="es-CO" sz="2000">
                <a:solidFill>
                  <a:schemeClr val="hlink"/>
                </a:solidFill>
              </a:rPr>
              <a:t>Color</a:t>
            </a: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58603A05-CB27-1FDB-F67F-C421C1561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6545" y="4666268"/>
            <a:ext cx="1295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1600">
                <a:solidFill>
                  <a:schemeClr val="hlink"/>
                </a:solidFill>
              </a:rPr>
              <a:t>State, Month, </a:t>
            </a:r>
            <a:br>
              <a:rPr lang="en-US" altLang="es-CO" sz="1600">
                <a:solidFill>
                  <a:schemeClr val="hlink"/>
                </a:solidFill>
              </a:rPr>
            </a:br>
            <a:r>
              <a:rPr lang="en-US" altLang="es-CO" sz="1600">
                <a:solidFill>
                  <a:schemeClr val="hlink"/>
                </a:solidFill>
              </a:rPr>
              <a:t>Color</a:t>
            </a:r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0AB02754-FD4A-6B44-7C9D-D8446383A1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259745" y="5352068"/>
            <a:ext cx="1600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1" name="Line 13">
            <a:extLst>
              <a:ext uri="{FF2B5EF4-FFF2-40B4-BE49-F238E27FC236}">
                <a16:creationId xmlns:a16="http://schemas.microsoft.com/office/drawing/2014/main" id="{79393191-041A-B5F7-EB52-5D2E103F33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36145" y="535206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2" name="Line 14">
            <a:extLst>
              <a:ext uri="{FF2B5EF4-FFF2-40B4-BE49-F238E27FC236}">
                <a16:creationId xmlns:a16="http://schemas.microsoft.com/office/drawing/2014/main" id="{59E46943-0A64-F846-2A2A-3CADEA564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88545" y="5352068"/>
            <a:ext cx="1676400" cy="533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3" name="Line 15">
            <a:extLst>
              <a:ext uri="{FF2B5EF4-FFF2-40B4-BE49-F238E27FC236}">
                <a16:creationId xmlns:a16="http://schemas.microsoft.com/office/drawing/2014/main" id="{9FD464EF-DF1F-2B72-CD52-62FE82877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36145" y="794286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4" name="Line 16">
            <a:extLst>
              <a:ext uri="{FF2B5EF4-FFF2-40B4-BE49-F238E27FC236}">
                <a16:creationId xmlns:a16="http://schemas.microsoft.com/office/drawing/2014/main" id="{1993A110-4363-B34F-AC3A-509D7938D8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59745" y="7942868"/>
            <a:ext cx="1600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5" name="Line 17">
            <a:extLst>
              <a:ext uri="{FF2B5EF4-FFF2-40B4-BE49-F238E27FC236}">
                <a16:creationId xmlns:a16="http://schemas.microsoft.com/office/drawing/2014/main" id="{BC6BEFCD-FA74-3C68-A861-9F70220C50A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88545" y="7942868"/>
            <a:ext cx="1676400" cy="533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6" name="Line 18">
            <a:extLst>
              <a:ext uri="{FF2B5EF4-FFF2-40B4-BE49-F238E27FC236}">
                <a16:creationId xmlns:a16="http://schemas.microsoft.com/office/drawing/2014/main" id="{06B18F3C-DDEC-70E3-3FEC-7139C0E1556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335945" y="6571268"/>
            <a:ext cx="1600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7" name="Line 19">
            <a:extLst>
              <a:ext uri="{FF2B5EF4-FFF2-40B4-BE49-F238E27FC236}">
                <a16:creationId xmlns:a16="http://schemas.microsoft.com/office/drawing/2014/main" id="{A3414E50-240C-F4F3-A40A-B463D286521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012345" y="6571268"/>
            <a:ext cx="1600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8" name="Line 20">
            <a:extLst>
              <a:ext uri="{FF2B5EF4-FFF2-40B4-BE49-F238E27FC236}">
                <a16:creationId xmlns:a16="http://schemas.microsoft.com/office/drawing/2014/main" id="{03992A57-7A20-69E1-36C7-B31B35BFA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12345" y="6571268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39" name="Line 21">
            <a:extLst>
              <a:ext uri="{FF2B5EF4-FFF2-40B4-BE49-F238E27FC236}">
                <a16:creationId xmlns:a16="http://schemas.microsoft.com/office/drawing/2014/main" id="{59D3CF2D-1067-6215-A439-90FEB2A71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83545" y="657126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40" name="Line 22">
            <a:extLst>
              <a:ext uri="{FF2B5EF4-FFF2-40B4-BE49-F238E27FC236}">
                <a16:creationId xmlns:a16="http://schemas.microsoft.com/office/drawing/2014/main" id="{5D368823-D13C-11E4-F570-37D10C554B6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64945" y="6571268"/>
            <a:ext cx="0" cy="5334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41" name="Line 23">
            <a:extLst>
              <a:ext uri="{FF2B5EF4-FFF2-40B4-BE49-F238E27FC236}">
                <a16:creationId xmlns:a16="http://schemas.microsoft.com/office/drawing/2014/main" id="{DDC9FCE5-FC40-8142-742C-C11876B0E97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59745" y="6571268"/>
            <a:ext cx="1676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42" name="Text Box 24">
            <a:extLst>
              <a:ext uri="{FF2B5EF4-FFF2-40B4-BE49-F238E27FC236}">
                <a16:creationId xmlns:a16="http://schemas.microsoft.com/office/drawing/2014/main" id="{0FDD7C7D-9EDA-6548-6E6B-A57669512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8764" y="3254604"/>
            <a:ext cx="1030602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3200" dirty="0">
                <a:latin typeface="Courier" pitchFamily="49" charset="0"/>
              </a:rPr>
              <a:t>SELECT color, month, state, SUM(quantity)</a:t>
            </a:r>
          </a:p>
          <a:p>
            <a:r>
              <a:rPr lang="en-US" altLang="es-CO" sz="3200" dirty="0">
                <a:latin typeface="Courier" pitchFamily="49" charset="0"/>
              </a:rPr>
              <a:t>FROM sales</a:t>
            </a:r>
          </a:p>
          <a:p>
            <a:r>
              <a:rPr lang="en-US" altLang="es-CO" sz="3200" dirty="0">
                <a:latin typeface="Courier" pitchFamily="49" charset="0"/>
              </a:rPr>
              <a:t>GROUP BY </a:t>
            </a:r>
            <a:r>
              <a:rPr lang="en-US" altLang="es-CO" sz="3200" dirty="0">
                <a:solidFill>
                  <a:schemeClr val="hlink"/>
                </a:solidFill>
                <a:latin typeface="Courier" pitchFamily="49" charset="0"/>
              </a:rPr>
              <a:t>ROLLUP(</a:t>
            </a:r>
            <a:r>
              <a:rPr lang="en-US" altLang="es-CO" sz="3200" dirty="0" err="1">
                <a:solidFill>
                  <a:schemeClr val="hlink"/>
                </a:solidFill>
                <a:latin typeface="Courier" pitchFamily="49" charset="0"/>
              </a:rPr>
              <a:t>color,month,state</a:t>
            </a:r>
            <a:r>
              <a:rPr lang="en-US" altLang="es-CO" sz="3200" dirty="0">
                <a:solidFill>
                  <a:schemeClr val="hlink"/>
                </a:solidFill>
                <a:latin typeface="Couri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34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FD782-4178-38FA-6902-F1D4235E2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1025A2F-7535-124A-8422-906905D324B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94F8C3B-183D-6ABC-CB5C-725D1DD6483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96DF881-E1D8-D8BA-943F-B766FC15E81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91EFCF0-51BB-D8D7-218B-EB920943912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0271A8E-DB4B-B3B1-C052-FD6D5C9D157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A94DC99-600B-38CF-3BC4-1F87C2D3BA2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977B8BB-91B4-D5A8-6C86-CF70FCE16C5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3C53239-5EAC-8A3C-8E8F-04E4A229C59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18F6D29-83F8-4681-31EE-C0A84A69579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DBD81F4-8EC0-7F35-4BB7-B26165F313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2C927-74E9-F539-CC01-8781B753A7BA}"/>
              </a:ext>
            </a:extLst>
          </p:cNvPr>
          <p:cNvSpPr txBox="1"/>
          <p:nvPr/>
        </p:nvSpPr>
        <p:spPr>
          <a:xfrm>
            <a:off x="1307988" y="619028"/>
            <a:ext cx="15368027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El Modelo Multidimensional y el Cubo de Datos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Los sistemas OLAP y Data </a:t>
            </a:r>
            <a:r>
              <a:rPr lang="es-ES" sz="2800" dirty="0" err="1"/>
              <a:t>Warehouses</a:t>
            </a:r>
            <a:r>
              <a:rPr lang="es-ES" sz="2800" dirty="0"/>
              <a:t> se basan en el modelo multidimensional, que visualiza los datos en un espacio de </a:t>
            </a:r>
            <a:r>
              <a:rPr lang="es-ES" sz="2800" i="1" dirty="0"/>
              <a:t>n-dimensiones</a:t>
            </a:r>
            <a:r>
              <a:rPr lang="es-ES" sz="2800" dirty="0"/>
              <a:t>, usualmente llamado </a:t>
            </a:r>
            <a:r>
              <a:rPr lang="es-ES" sz="2800" b="1" dirty="0"/>
              <a:t>Cubo de Datos</a:t>
            </a:r>
            <a:r>
              <a:rPr lang="es-ES" sz="2800" dirty="0"/>
              <a:t> o </a:t>
            </a:r>
            <a:r>
              <a:rPr lang="es-ES" sz="2800" b="1" dirty="0"/>
              <a:t>Hipercubo</a:t>
            </a:r>
            <a:r>
              <a:rPr lang="es-ES" sz="2800" dirty="0"/>
              <a:t>.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800" dirty="0"/>
              <a:t>Un cubo de datos se define por sus dimensiones y sus hechos. A continuación, desglosamos sus componentes clave utilizando un ejemplo de ventas (basado en la base de datos </a:t>
            </a:r>
            <a:r>
              <a:rPr lang="es-ES" sz="2800" i="1" dirty="0" err="1"/>
              <a:t>Olist</a:t>
            </a:r>
            <a:r>
              <a:rPr lang="es-ES" sz="2800" dirty="0"/>
              <a:t>):</a:t>
            </a:r>
          </a:p>
          <a:p>
            <a:pPr>
              <a:buNone/>
            </a:pPr>
            <a:endParaRPr lang="es-ES" sz="2800" dirty="0"/>
          </a:p>
          <a:p>
            <a:pPr marL="514350" indent="-514350">
              <a:buAutoNum type="alphaUcPeriod"/>
            </a:pPr>
            <a:r>
              <a:rPr lang="es-ES" sz="2800" b="1" dirty="0"/>
              <a:t>Dimensiones y Atributos</a:t>
            </a:r>
          </a:p>
          <a:p>
            <a:pPr marL="514350" indent="-514350">
              <a:buAutoNum type="alphaUcPeriod"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Las dimensiones son las perspectivas utilizadas para analizar los datos. En nuestro ejemplo, el cubo tiene tres dimensiones principales:</a:t>
            </a:r>
          </a:p>
          <a:p>
            <a:pPr>
              <a:buNone/>
            </a:pPr>
            <a:endParaRPr lang="es-ES" sz="2800" dirty="0"/>
          </a:p>
          <a:p>
            <a:pPr marL="514350" indent="-514350">
              <a:buFont typeface="+mj-lt"/>
              <a:buAutoNum type="arabicPeriod"/>
            </a:pPr>
            <a:r>
              <a:rPr lang="es-ES" sz="2800" b="1" dirty="0"/>
              <a:t>Producto</a:t>
            </a:r>
            <a:r>
              <a:rPr lang="es-ES" sz="2800" dirty="0"/>
              <a:t> (</a:t>
            </a:r>
            <a:r>
              <a:rPr lang="es-ES" sz="2800" dirty="0" err="1"/>
              <a:t>Product</a:t>
            </a:r>
            <a:r>
              <a:rPr lang="es-E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b="1" dirty="0"/>
              <a:t>Tiempo</a:t>
            </a:r>
            <a:r>
              <a:rPr lang="es-ES" sz="2800" dirty="0"/>
              <a:t> (Time)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b="1" dirty="0"/>
              <a:t>Cliente</a:t>
            </a:r>
            <a:r>
              <a:rPr lang="es-ES" sz="2800" dirty="0"/>
              <a:t> (</a:t>
            </a:r>
            <a:r>
              <a:rPr lang="es-ES" sz="2800" dirty="0" err="1"/>
              <a:t>Customer</a:t>
            </a:r>
            <a:r>
              <a:rPr lang="es-ES" sz="2800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s-ES" sz="2800" dirty="0"/>
          </a:p>
          <a:p>
            <a:pPr>
              <a:buNone/>
            </a:pPr>
            <a:r>
              <a:rPr lang="es-ES" sz="2800" dirty="0"/>
              <a:t>Las dimensiones contienen </a:t>
            </a:r>
            <a:r>
              <a:rPr lang="es-ES" sz="2800" b="1" dirty="0"/>
              <a:t>atributos</a:t>
            </a:r>
            <a:r>
              <a:rPr lang="es-ES" sz="2800" dirty="0"/>
              <a:t> que las describen. Por ejemplo, la dimensión Producto podría tener atributos como </a:t>
            </a:r>
            <a:r>
              <a:rPr lang="es-ES" sz="2800" dirty="0" err="1">
                <a:latin typeface="Courier New" panose="02070309020205020404" pitchFamily="49" charset="0"/>
              </a:rPr>
              <a:t>product_id</a:t>
            </a:r>
            <a:r>
              <a:rPr lang="es-ES" sz="2800" dirty="0"/>
              <a:t> y </a:t>
            </a:r>
            <a:r>
              <a:rPr lang="es-ES" sz="2800" dirty="0" err="1">
                <a:latin typeface="Courier New" panose="02070309020205020404" pitchFamily="49" charset="0"/>
              </a:rPr>
              <a:t>product_category_name</a:t>
            </a:r>
            <a:r>
              <a:rPr lang="es-E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5870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3A622-6816-E1F1-D75E-2D54133E3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F1070F-4B9A-00C5-68DE-15A2A3FF71E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1D82242-CD38-6CFE-C56A-BAD4E0A1626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BC55CB2-D109-8941-96B1-67BCB9926EA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57FCFAE-451D-B6FE-7AD5-4A924C6ABE4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C8DA3F0-23EC-5B39-BCCB-2A260D07A72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593F69F-E0EF-F9B2-7667-321C0DF0FEC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7EC472B-EBBC-F6A8-5A30-55DBFAFDA89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F27A2B8-C431-B2D3-A141-CB79747AD62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5C0E07C-2A5E-98C0-CA08-ECFB0FFAEC4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54F6B0B-7147-E529-3125-AB596E8816D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57AB4450-E3EF-55E9-E47B-2B003F2E4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280" y="2313151"/>
            <a:ext cx="13064537" cy="58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6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BE647-2F94-13D5-27DE-4A5DB74E1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863DAD-F684-284C-2ED7-62294E5E595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898E5CA-37A9-0597-9D10-9A6A87597AA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C395F84-2666-E01F-7240-1F6F93BDA7B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6FA7629-9511-F4A4-7613-1B201C33252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E446395D-E9BA-9E85-56A5-2F6A6409A8F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9A0ECEB-C6B6-16E0-C6D1-98D056177F2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13AD4A-301F-94CD-5896-56702A74C75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FBD03C7-19EF-C8F7-680E-2A1D5D5406D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8FEA821-FD08-DD49-404E-B2A3BAB88CF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11FD1F1-29DA-B476-936B-2C9DEF53253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7BA99F3-AD4F-5DD2-1C4B-646F8957AD1B}"/>
              </a:ext>
            </a:extLst>
          </p:cNvPr>
          <p:cNvSpPr txBox="1"/>
          <p:nvPr/>
        </p:nvSpPr>
        <p:spPr>
          <a:xfrm>
            <a:off x="1950461" y="509599"/>
            <a:ext cx="145542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Poppins 1 Bold" panose="020B0604020202020204" charset="0"/>
                <a:cs typeface="Poppins 1 Bold" panose="020B0604020202020204" charset="0"/>
              </a:rPr>
              <a:t>Agenda</a:t>
            </a: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endParaRPr lang="es-ES" sz="3600" b="1" dirty="0">
              <a:latin typeface="Poppins 1 Bold" panose="020B0604020202020204" charset="0"/>
              <a:cs typeface="Poppins 1 Bold" panose="020B0604020202020204" charset="0"/>
            </a:endParaRPr>
          </a:p>
          <a:p>
            <a:pPr marL="742950" indent="-742950">
              <a:buFont typeface="+mj-lt"/>
              <a:buAutoNum type="arabicPeriod"/>
            </a:pPr>
            <a:endParaRPr lang="es-CO" sz="3600" dirty="0"/>
          </a:p>
          <a:p>
            <a:pPr lvl="0"/>
            <a:endParaRPr lang="es-CO" sz="3600" dirty="0"/>
          </a:p>
          <a:p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63708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4F22D-9844-F8CF-E839-67CF06CE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7FD5BD-9F5A-DA5C-511A-949FCB2FBEE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A83DF57-9DEE-9FA8-3F8C-E07D4DAC448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8E42E81-E158-78CE-135C-13EEA95B0C3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2C92BDA-38D3-E5A6-E472-11BB685D8A3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85EE2B2-82CE-4B77-CD5B-360227F56D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2EE2B9-159C-FD96-029A-8412B117A3B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7FD2224-A51A-EFC9-F93B-A7D9D660D2D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7D06870-1807-320A-1DB5-AAAC440E012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CFDF23C-34D1-E81D-0676-3A70A12C7B2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8E9857AA-243F-A56C-41D6-794C1980CBF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3A1CE4A-108E-C43D-C82A-481169D19C67}"/>
              </a:ext>
            </a:extLst>
          </p:cNvPr>
          <p:cNvSpPr txBox="1"/>
          <p:nvPr/>
        </p:nvSpPr>
        <p:spPr>
          <a:xfrm>
            <a:off x="1024890" y="2290360"/>
            <a:ext cx="8119110" cy="6878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Las operaciones OLAP (Online </a:t>
            </a:r>
            <a:r>
              <a:rPr lang="es-ES" sz="3200" b="0" i="0" dirty="0" err="1">
                <a:solidFill>
                  <a:srgbClr val="475569"/>
                </a:solidFill>
                <a:effectLst/>
                <a:latin typeface="DM Sans" pitchFamily="2" charset="0"/>
              </a:rPr>
              <a:t>Analytical</a:t>
            </a: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 Processing) son herramientas fundamentales que permiten a los analistas navegar interactivamente a través de los datos.</a:t>
            </a:r>
          </a:p>
          <a:p>
            <a:pPr algn="l">
              <a:buNone/>
            </a:pPr>
            <a:endParaRPr lang="es-ES" sz="3200" b="0" i="0" dirty="0">
              <a:solidFill>
                <a:srgbClr val="475569"/>
              </a:solidFill>
              <a:effectLst/>
              <a:latin typeface="DM Sans" pitchFamily="2" charset="0"/>
            </a:endParaRP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200" b="1" i="0" dirty="0">
                <a:solidFill>
                  <a:srgbClr val="005088"/>
                </a:solidFill>
                <a:effectLst/>
                <a:latin typeface="DM Sans" pitchFamily="2" charset="0"/>
              </a:rPr>
              <a:t>Interactividad:</a:t>
            </a: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Permiten explorar diferentes perspectivas de la información en tiempo real.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200" b="1" i="0" dirty="0">
                <a:solidFill>
                  <a:srgbClr val="005088"/>
                </a:solidFill>
                <a:effectLst/>
                <a:latin typeface="DM Sans" pitchFamily="2" charset="0"/>
              </a:rPr>
              <a:t>Jerarquías:</a:t>
            </a: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Facilitan el movimiento entre distintos niveles de detalle (grano).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2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Estructura:</a:t>
            </a:r>
            <a:r>
              <a:rPr lang="es-ES" sz="32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Se aplican sobre estructuras de cubos de datos multidimensionales.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6666BE9-8702-87DB-6813-F137B32398D1}"/>
              </a:ext>
            </a:extLst>
          </p:cNvPr>
          <p:cNvSpPr txBox="1"/>
          <p:nvPr/>
        </p:nvSpPr>
        <p:spPr>
          <a:xfrm>
            <a:off x="1024890" y="515747"/>
            <a:ext cx="918210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CO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El Modelo Multidimensional</a:t>
            </a:r>
          </a:p>
          <a:p>
            <a:pPr>
              <a:buNone/>
            </a:pPr>
            <a:br>
              <a:rPr lang="es-CO" b="0" i="0" dirty="0">
                <a:solidFill>
                  <a:srgbClr val="000000"/>
                </a:solidFill>
                <a:effectLst/>
                <a:latin typeface="DM Sans" pitchFamily="2" charset="0"/>
              </a:rPr>
            </a:br>
            <a:endParaRPr lang="es-CO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0346426-24A0-9FF1-7297-22B752EC8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470" y="2812984"/>
            <a:ext cx="7833224" cy="54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9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F3C51-322D-54B8-82A3-2AF3ED3D0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251943-3428-E6B7-27CA-0C09C20D525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759DAD-689C-7D97-0E86-5D1E1065C48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CFBFD79-E458-CED1-FBC3-5A873291164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C7036AB-90A7-C4A6-37C2-03C9528BA25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25B412E-4186-76DC-81C2-B3DCDEAE9DD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27E0A-C0EF-73FC-1DC0-D5D12472439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707BD7-61C0-B9B1-7885-74D3907DC12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8D275CC6-D9B4-950D-49FA-3AFC32318B8F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81EAC05-953B-C7C3-79CC-3D0ECE83CCC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6573070-DB9C-9428-9542-8D2BCA8B00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1BBF63-7CFE-E1C9-3EFA-6F6602416316}"/>
              </a:ext>
            </a:extLst>
          </p:cNvPr>
          <p:cNvSpPr txBox="1"/>
          <p:nvPr/>
        </p:nvSpPr>
        <p:spPr>
          <a:xfrm>
            <a:off x="1131570" y="941799"/>
            <a:ext cx="91821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CO" sz="3200" b="1" i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Roll-up (Agregación)</a:t>
            </a:r>
          </a:p>
          <a:p>
            <a:pPr>
              <a:buNone/>
            </a:pPr>
            <a:br>
              <a:rPr lang="es-CO" b="0" i="0">
                <a:solidFill>
                  <a:srgbClr val="000000"/>
                </a:solidFill>
                <a:effectLst/>
                <a:latin typeface="DM Sans" pitchFamily="2" charset="0"/>
              </a:rPr>
            </a:b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973A3C-A99C-3A83-9498-4C55B70F0130}"/>
              </a:ext>
            </a:extLst>
          </p:cNvPr>
          <p:cNvSpPr txBox="1"/>
          <p:nvPr/>
        </p:nvSpPr>
        <p:spPr>
          <a:xfrm>
            <a:off x="948690" y="2774171"/>
            <a:ext cx="7936230" cy="657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La operación de </a:t>
            </a:r>
            <a:r>
              <a:rPr lang="es-ES" sz="3600" b="1" i="0" dirty="0">
                <a:solidFill>
                  <a:srgbClr val="475569"/>
                </a:solidFill>
                <a:effectLst/>
                <a:latin typeface="DM Sans" pitchFamily="2" charset="0"/>
              </a:rPr>
              <a:t>Roll-up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realiza una agregación de los datos moviéndose hacia arriba en la jerarquía de una dimensión.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Acción: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Subir en la jerarquía (ej. de Ciudad a País).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Efecto: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Reduce el detalle y disminuye el número de dimensiones visibles.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Ejemplo: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Sumar las ventas diarias para ver el total mensual.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B5636DA-CDBF-9859-AFDD-5A840D6D1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920" y="3200891"/>
            <a:ext cx="8921665" cy="53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C34A7-707D-5F7A-03C6-2193FACFF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84A7DB-3854-610C-6AAE-CF999FA4A92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71B4A7A-911D-3C21-F80A-B0D798959B3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0F31717-1403-A43C-3C99-22608A98C85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1C3AC95-ABA8-2093-CA3D-47EB0E8377F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34CC613B-65D2-21AD-865D-0D529259388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69BE295-68A0-7CBA-6E09-C7BF4339D4A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4A30DAE-57B2-4AE9-BE4B-C1E1F4D937B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8122E9D-34BB-1F59-0DA8-28BE7331CC8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99CA36D-6367-131B-1EC1-696DFEC26E7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C249B88-B38D-4F1B-BF95-92CEAC40224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E487640-D6F8-3B02-F2B7-F0239F00A3E3}"/>
              </a:ext>
            </a:extLst>
          </p:cNvPr>
          <p:cNvSpPr txBox="1"/>
          <p:nvPr/>
        </p:nvSpPr>
        <p:spPr>
          <a:xfrm>
            <a:off x="1558290" y="1172510"/>
            <a:ext cx="9182100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CO" sz="32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Drill-</a:t>
            </a:r>
            <a:r>
              <a:rPr lang="es-CO" sz="3200" b="1" i="0" dirty="0" err="1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down</a:t>
            </a:r>
            <a:r>
              <a:rPr lang="es-CO" sz="32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 (Desglose)</a:t>
            </a:r>
          </a:p>
          <a:p>
            <a:pPr>
              <a:buNone/>
            </a:pPr>
            <a:br>
              <a:rPr lang="es-CO" b="0" i="0" dirty="0">
                <a:solidFill>
                  <a:srgbClr val="000000"/>
                </a:solidFill>
                <a:effectLst/>
                <a:latin typeface="DM Sans" pitchFamily="2" charset="0"/>
              </a:rPr>
            </a:b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B78635-14F4-EE8B-E80E-466E9CA6CA45}"/>
              </a:ext>
            </a:extLst>
          </p:cNvPr>
          <p:cNvSpPr txBox="1"/>
          <p:nvPr/>
        </p:nvSpPr>
        <p:spPr>
          <a:xfrm>
            <a:off x="1360170" y="2572893"/>
            <a:ext cx="8622030" cy="657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El </a:t>
            </a:r>
            <a:r>
              <a:rPr lang="es-ES" sz="3600" b="1" i="0" dirty="0">
                <a:solidFill>
                  <a:srgbClr val="475569"/>
                </a:solidFill>
                <a:effectLst/>
                <a:latin typeface="DM Sans" pitchFamily="2" charset="0"/>
              </a:rPr>
              <a:t>Drill-</a:t>
            </a:r>
            <a:r>
              <a:rPr lang="es-ES" sz="3600" b="1" i="0" dirty="0" err="1">
                <a:solidFill>
                  <a:srgbClr val="475569"/>
                </a:solidFill>
                <a:effectLst/>
                <a:latin typeface="DM Sans" pitchFamily="2" charset="0"/>
              </a:rPr>
              <a:t>down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es la operación inversa al Roll-up. Permite navegar desde datos muy resumidos hacia datos más detallados.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Acción: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Bajar en la jerarquía o introducir nuevas dimensiones.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Efecto: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Aumenta la granularidad y el detalle de la información mostrada.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Ejemplo: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Desglosar las ventas anuales por trimestres o por categorías de producto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033E54C6-7F9B-A1D7-7F1D-3FC7DF2F3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0390" y="3877350"/>
            <a:ext cx="6792098" cy="38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64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B87AE-BA23-9AA1-0B98-5D93A9F3D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F60B9C5-0653-C872-8E19-9D0C3A0C736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FA12210-D747-A514-3914-907FBB2BC2F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248C68C-8775-7CE1-8E3D-4AA247AC5B1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FA18B31-FD89-04AB-E38F-83C14EFF295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E831609-EDB9-043F-DAB2-AA79D546A22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F62283-881B-C7FA-3D1C-ABF60EA0B1F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2EC59B-6E99-C419-A3B2-1090E4CF88D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5D70D47-E3CD-A0C8-8193-72EECC656C4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DC6A3BE-D17C-5163-9536-6126682496D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820BC35C-6211-BEB6-A060-F5AB8DF4C3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BE0DD2-5477-F97F-9F9F-83A508473D2B}"/>
              </a:ext>
            </a:extLst>
          </p:cNvPr>
          <p:cNvSpPr txBox="1"/>
          <p:nvPr/>
        </p:nvSpPr>
        <p:spPr>
          <a:xfrm>
            <a:off x="833998" y="1608569"/>
            <a:ext cx="9182100" cy="757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600" b="1" dirty="0" err="1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Pivot</a:t>
            </a:r>
            <a:r>
              <a:rPr lang="es-ES" sz="3600" b="1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 (Rotación)</a:t>
            </a:r>
          </a:p>
          <a:p>
            <a:pPr algn="l">
              <a:buNone/>
            </a:pP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La operación </a:t>
            </a:r>
            <a:r>
              <a:rPr lang="es-ES" sz="3600" b="1" i="0" dirty="0" err="1">
                <a:solidFill>
                  <a:srgbClr val="475569"/>
                </a:solidFill>
                <a:effectLst/>
                <a:latin typeface="DM Sans" pitchFamily="2" charset="0"/>
              </a:rPr>
              <a:t>Pivot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o Rotación cambia la orientación dimensional de los datos para verlos desde una nueva perspectiva.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Acción: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Rotar los ejes de visualización (filas por columnas).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Efecto: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No cambia los datos, solo su presentación visual.</a:t>
            </a:r>
          </a:p>
          <a:p>
            <a:pPr marL="571500" indent="-571500"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Utilidad: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Facilita la comparación de datos correlacionados al reorganizar la tabla cruzada.</a:t>
            </a:r>
          </a:p>
          <a:p>
            <a:pPr>
              <a:buNone/>
            </a:pPr>
            <a:br>
              <a:rPr lang="es-ES" b="0" i="0" dirty="0">
                <a:solidFill>
                  <a:srgbClr val="000000"/>
                </a:solidFill>
                <a:effectLst/>
                <a:latin typeface="DM Sans" pitchFamily="2" charset="0"/>
              </a:rPr>
            </a:br>
            <a:endParaRPr lang="es-CO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29A35D4-A879-3275-65E7-09E7D8CE1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8546" y="3049664"/>
            <a:ext cx="7959454" cy="50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14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A9787-85CA-E1D0-9F71-94457B87D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D9F3A3-D021-DB53-9532-F7DA91F916D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43ACE2-64DE-99B7-8D23-F4A2B3A24EF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CF128FB-4B5B-84A5-A6B6-890DE5B184F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C59979C0-B15A-BE67-E608-D0D3C8AA3FC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0673E45-1C95-3494-235B-437D16F3539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91FDF4-058C-8055-4192-32B92231298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2E67045-7FB6-8894-2D6E-F718818D1FD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C315711-215C-8FC8-706E-B0CB0D1E934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1E32D9A-89C4-9356-356A-7B0651DD0D6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3B43D54-87BC-A9CD-1743-E0159A4774B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BA257AA-6B3C-A041-CAA5-86929FCC85C3}"/>
              </a:ext>
            </a:extLst>
          </p:cNvPr>
          <p:cNvSpPr txBox="1"/>
          <p:nvPr/>
        </p:nvSpPr>
        <p:spPr>
          <a:xfrm>
            <a:off x="1620126" y="1718049"/>
            <a:ext cx="7714373" cy="67633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600" b="1" i="0" dirty="0" err="1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Slice</a:t>
            </a:r>
            <a:r>
              <a:rPr lang="es-ES" sz="3600" b="1" i="0" dirty="0">
                <a:solidFill>
                  <a:srgbClr val="005088"/>
                </a:solidFill>
                <a:effectLst/>
                <a:latin typeface="Merriweather" panose="00000500000000000000" pitchFamily="2" charset="0"/>
              </a:rPr>
              <a:t> &amp; Dice (Selección)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 err="1">
                <a:solidFill>
                  <a:srgbClr val="005088"/>
                </a:solidFill>
                <a:effectLst/>
                <a:latin typeface="DM Sans" pitchFamily="2" charset="0"/>
              </a:rPr>
              <a:t>Slice</a:t>
            </a: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 (Rebanar):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Selecciona un solo valor para una de las dimensiones, creando un </a:t>
            </a:r>
            <a:r>
              <a:rPr lang="es-ES" sz="3600" b="0" i="0" dirty="0" err="1">
                <a:solidFill>
                  <a:srgbClr val="475569"/>
                </a:solidFill>
                <a:effectLst/>
                <a:latin typeface="DM Sans" pitchFamily="2" charset="0"/>
              </a:rPr>
              <a:t>sub-cubo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 con una dimensión menos (ej. "Ventas solo en 2023").</a:t>
            </a:r>
          </a:p>
          <a:p>
            <a:pPr algn="l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s-ES" sz="3600" b="1" i="0" dirty="0">
                <a:solidFill>
                  <a:srgbClr val="005088"/>
                </a:solidFill>
                <a:effectLst/>
                <a:latin typeface="DM Sans" pitchFamily="2" charset="0"/>
              </a:rPr>
              <a:t>Dice (Trocear):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 Define un </a:t>
            </a:r>
            <a:r>
              <a:rPr lang="es-ES" sz="3600" b="0" i="0" dirty="0" err="1">
                <a:solidFill>
                  <a:srgbClr val="475569"/>
                </a:solidFill>
                <a:effectLst/>
                <a:latin typeface="DM Sans" pitchFamily="2" charset="0"/>
              </a:rPr>
              <a:t>sub-cubo</a:t>
            </a:r>
            <a:r>
              <a:rPr lang="es-ES" sz="3600" b="0" i="0" dirty="0">
                <a:solidFill>
                  <a:srgbClr val="475569"/>
                </a:solidFill>
                <a:effectLst/>
                <a:latin typeface="DM Sans" pitchFamily="2" charset="0"/>
              </a:rPr>
              <a:t> seleccionando valores específicos para dos o más dimensiones (ej. "Ventas en 2023 Y en la región Norte").</a:t>
            </a:r>
          </a:p>
        </p:txBody>
      </p:sp>
      <p:pic>
        <p:nvPicPr>
          <p:cNvPr id="3074" name="Picture 2" descr="Business Intelligence and Analytics – From A to Z (Part 4)">
            <a:extLst>
              <a:ext uri="{FF2B5EF4-FFF2-40B4-BE49-F238E27FC236}">
                <a16:creationId xmlns:a16="http://schemas.microsoft.com/office/drawing/2014/main" id="{7AC001CF-6146-5A3F-6A38-65D30C408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38"/>
          <a:stretch>
            <a:fillRect/>
          </a:stretch>
        </p:blipFill>
        <p:spPr bwMode="auto">
          <a:xfrm>
            <a:off x="12163615" y="1914524"/>
            <a:ext cx="3190685" cy="332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Business Intelligence and Analytics – From A to Z (Part 4)">
            <a:extLst>
              <a:ext uri="{FF2B5EF4-FFF2-40B4-BE49-F238E27FC236}">
                <a16:creationId xmlns:a16="http://schemas.microsoft.com/office/drawing/2014/main" id="{3157169C-3F0A-0A5F-371D-91CD59DFE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5"/>
          <a:stretch>
            <a:fillRect/>
          </a:stretch>
        </p:blipFill>
        <p:spPr bwMode="auto">
          <a:xfrm>
            <a:off x="11493144" y="6296025"/>
            <a:ext cx="5456121" cy="332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867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7BF08-1E29-A2BC-FBBB-69F23C0C7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73606119-78B4-5CFC-0009-85A17CDDB7A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9B00DD8-4DF9-26EF-65E2-55EA0DF5819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11523AC-0EB9-86A6-999C-DBB4F2DB943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0615578-4FCE-9055-0BCA-C1D965A7A0B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B6FB7AB-1B4F-95A6-F643-D623FBB20F2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D3A0340-7C05-60E5-9734-F27A6DF36C8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DF80386-B891-2C79-4BB8-1A360FDAAC3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EC2CF17-FC79-A059-61F7-CFD4638550B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2C3B22E-2C0C-CD61-022A-0CC6E3CF8F6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3A58976-2BBD-0752-5721-AD9A8E0B6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13986"/>
              </p:ext>
            </p:extLst>
          </p:nvPr>
        </p:nvGraphicFramePr>
        <p:xfrm>
          <a:off x="760076" y="619028"/>
          <a:ext cx="16767848" cy="9134380"/>
        </p:xfrm>
        <a:graphic>
          <a:graphicData uri="http://schemas.openxmlformats.org/drawingml/2006/table">
            <a:tbl>
              <a:tblPr/>
              <a:tblGrid>
                <a:gridCol w="3593111">
                  <a:extLst>
                    <a:ext uri="{9D8B030D-6E8A-4147-A177-3AD203B41FA5}">
                      <a16:colId xmlns:a16="http://schemas.microsoft.com/office/drawing/2014/main" val="1038320174"/>
                    </a:ext>
                  </a:extLst>
                </a:gridCol>
                <a:gridCol w="13174737">
                  <a:extLst>
                    <a:ext uri="{9D8B030D-6E8A-4147-A177-3AD203B41FA5}">
                      <a16:colId xmlns:a16="http://schemas.microsoft.com/office/drawing/2014/main" val="468376969"/>
                    </a:ext>
                  </a:extLst>
                </a:gridCol>
              </a:tblGrid>
              <a:tr h="4855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Operación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Propósito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174879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 err="1"/>
                        <a:t>Add</a:t>
                      </a:r>
                      <a:r>
                        <a:rPr lang="es-CO" sz="2000" b="1" dirty="0"/>
                        <a:t> </a:t>
                      </a:r>
                      <a:r>
                        <a:rPr lang="es-CO" sz="2000" b="1" dirty="0" err="1"/>
                        <a:t>measure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Agrega nuevas medidas a un cubo, calculadas a partir de otras medidas o de niveles de dimensión.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908322"/>
                  </a:ext>
                </a:extLst>
              </a:tr>
              <a:tr h="423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 err="1"/>
                        <a:t>Aggregation</a:t>
                      </a:r>
                      <a:r>
                        <a:rPr lang="es-CO" sz="2000" b="1" dirty="0"/>
                        <a:t> </a:t>
                      </a:r>
                      <a:r>
                        <a:rPr lang="es-CO" sz="2000" b="1" dirty="0" err="1"/>
                        <a:t>operations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Agregan las celdas de un cubo, posiblemente después de realizar una agrupación de celdas.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082177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Dice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Mantiene solo las celdas de un cubo que satisfacen una condición booleana sobre niveles de dimensión, atributos y medidas.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212818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 err="1"/>
                        <a:t>Difference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Elimina del primer cubo las celdas que también están en otro cubo. Ambos cubos deben tener el mismo esquema.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4092510"/>
                  </a:ext>
                </a:extLst>
              </a:tr>
              <a:tr h="423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Drill-across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Fusiona dos cubos que tienen el mismo esquema e instancias usando una condición de join.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3591426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Drill-down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Desagrega las medidas a lo largo de una jerarquía para obtener datos a una granularidad más fina. Es la operación opuesta a </a:t>
                      </a:r>
                      <a:r>
                        <a:rPr lang="es-ES" sz="2000" i="1" dirty="0"/>
                        <a:t>roll-up</a:t>
                      </a:r>
                      <a:r>
                        <a:rPr lang="es-ES" sz="2000" dirty="0"/>
                        <a:t>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563862"/>
                  </a:ext>
                </a:extLst>
              </a:tr>
              <a:tr h="5931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 err="1"/>
                        <a:t>Drop</a:t>
                      </a:r>
                      <a:r>
                        <a:rPr lang="es-CO" sz="2000" b="1" dirty="0"/>
                        <a:t> </a:t>
                      </a:r>
                      <a:r>
                        <a:rPr lang="es-CO" sz="2000" b="1" dirty="0" err="1"/>
                        <a:t>measure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Elimina medidas de un cubo.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671031"/>
                  </a:ext>
                </a:extLst>
              </a:tr>
              <a:tr h="423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Pivot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Rota los ejes de un cubo para ofrecer una presentación alternativa de los datos.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770150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 dirty="0"/>
                        <a:t>Recursive roll-up</a:t>
                      </a:r>
                      <a:endParaRPr lang="es-CO" sz="2000" dirty="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Ejecuta iterativamente operaciones de </a:t>
                      </a:r>
                      <a:r>
                        <a:rPr lang="es-ES" sz="2000" i="1"/>
                        <a:t>roll-up</a:t>
                      </a:r>
                      <a:r>
                        <a:rPr lang="es-ES" sz="2000"/>
                        <a:t> sobre una jerarquía recursiva hasta alcanzar el nivel superior.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2950508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Rename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Cambia el nombre de uno o varios elementos del esquema de un cubo (dimensiones, niveles, medidas, etc.).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44863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Roll-up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Agrega las medidas a lo largo de una jerarquía para obtener datos a una granularidad más gruesa. Es la operación opuesta a </a:t>
                      </a:r>
                      <a:r>
                        <a:rPr lang="es-ES" sz="2000" i="1"/>
                        <a:t>drill-down</a:t>
                      </a:r>
                      <a:r>
                        <a:rPr lang="es-ES" sz="2000"/>
                        <a:t>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984643"/>
                  </a:ext>
                </a:extLst>
              </a:tr>
              <a:tr h="4231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Roll-up*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Notación abreviada para una secuencia de operaciones </a:t>
                      </a:r>
                      <a:r>
                        <a:rPr lang="es-ES" sz="2000" i="1"/>
                        <a:t>roll-up</a:t>
                      </a:r>
                      <a:r>
                        <a:rPr lang="es-ES" sz="2000"/>
                        <a:t>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21680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Slice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/>
                        <a:t>Elimina una dimensión del cubo seleccionando una instancia específica en un nivel de esa dimensión.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686188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Sort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Ordena los miembros de una dimensión de acuerdo con una expresión (por ejemplo, alfabéticamente o por valor de una medida).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687"/>
                  </a:ext>
                </a:extLst>
              </a:tr>
              <a:tr h="5973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000" b="1"/>
                        <a:t>Union</a:t>
                      </a:r>
                      <a:endParaRPr lang="es-CO" sz="2000"/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000" dirty="0"/>
                        <a:t>Combina las celdas de dos cubos que tienen el mismo esquema pero miembros disjuntos (no se superponen).</a:t>
                      </a:r>
                    </a:p>
                  </a:txBody>
                  <a:tcPr marL="41396" marR="41396" marT="20698" marB="206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539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888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2D088-C9BD-5A1A-AF6D-FF50E3656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EF02397-641B-4F39-6646-5F0EF72BE4C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E030B2D-0A4C-1F0C-4A9E-48A4F0C7559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99CB7B3-F698-AFA0-2574-1BB99B2EC21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CBAFB26D-989A-20F4-22F7-6357F3AC50F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E32D3CD0-FEA1-B611-7C59-E400418DD51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2D7D38E-1B7B-7F19-FDE4-2E263E33F03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BDEAC7F-5157-901F-2D66-DE28FFE0D05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3A0590A-93FF-1436-6812-37895233E28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9DAC07A-347D-2763-87AE-44C0B8D8A5F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57AB8CD-AD57-93EC-0A37-9D1262793B8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55593B2-C622-B08E-3981-E966F5B866CC}"/>
              </a:ext>
            </a:extLst>
          </p:cNvPr>
          <p:cNvSpPr txBox="1"/>
          <p:nvPr/>
        </p:nvSpPr>
        <p:spPr>
          <a:xfrm>
            <a:off x="4508369" y="4917732"/>
            <a:ext cx="91864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400" b="1" dirty="0"/>
              <a:t>Diseño Conceptual de Bodegas de Datos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929119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D6D2D-7214-1BC9-DBBA-75F81D41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0AB4FCB-CF2A-DFFC-5FD7-CFD7B7A3FE5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6DF7C73-19A0-2E46-F106-20919DBB729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DE8BEAF-964B-19E1-9A8C-E63E4D258BE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1E493A1-9A2A-4B05-D623-C548A69CEB8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92DF05F-683E-E62F-A500-47632A41C2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5B2CC5C-36E4-6A6F-6D9D-4FE40011C12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FF7BD3A-C3F6-8FBD-4637-B247EDE901D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CBDE3A2-CB93-8FF9-DE93-08C547C769B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D1DE440-B615-7BD1-A4EB-C9ECE5B085D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C75635C-F5F2-3AB9-D891-54DCA82C0CB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F548FE46-23B8-EC13-7551-5CCEB529B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255736"/>
              </p:ext>
            </p:extLst>
          </p:nvPr>
        </p:nvGraphicFramePr>
        <p:xfrm>
          <a:off x="1815152" y="2852382"/>
          <a:ext cx="15149016" cy="5336274"/>
        </p:xfrm>
        <a:graphic>
          <a:graphicData uri="http://schemas.openxmlformats.org/drawingml/2006/table">
            <a:tbl>
              <a:tblPr/>
              <a:tblGrid>
                <a:gridCol w="3787254">
                  <a:extLst>
                    <a:ext uri="{9D8B030D-6E8A-4147-A177-3AD203B41FA5}">
                      <a16:colId xmlns:a16="http://schemas.microsoft.com/office/drawing/2014/main" val="2686910103"/>
                    </a:ext>
                  </a:extLst>
                </a:gridCol>
                <a:gridCol w="3787254">
                  <a:extLst>
                    <a:ext uri="{9D8B030D-6E8A-4147-A177-3AD203B41FA5}">
                      <a16:colId xmlns:a16="http://schemas.microsoft.com/office/drawing/2014/main" val="469097363"/>
                    </a:ext>
                  </a:extLst>
                </a:gridCol>
                <a:gridCol w="3787254">
                  <a:extLst>
                    <a:ext uri="{9D8B030D-6E8A-4147-A177-3AD203B41FA5}">
                      <a16:colId xmlns:a16="http://schemas.microsoft.com/office/drawing/2014/main" val="3947608745"/>
                    </a:ext>
                  </a:extLst>
                </a:gridCol>
                <a:gridCol w="3787254">
                  <a:extLst>
                    <a:ext uri="{9D8B030D-6E8A-4147-A177-3AD203B41FA5}">
                      <a16:colId xmlns:a16="http://schemas.microsoft.com/office/drawing/2014/main" val="1522799203"/>
                    </a:ext>
                  </a:extLst>
                </a:gridCol>
              </a:tblGrid>
              <a:tr h="92763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2800" b="1" i="1" dirty="0"/>
                        <a:t>Nivel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2800" b="1" i="1" dirty="0"/>
                        <a:t>Enfoque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2800" b="1" i="1" dirty="0"/>
                        <a:t>Usuario Principal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s-CO" sz="2800" b="1" i="1" dirty="0"/>
                        <a:t>Ejemplo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865890"/>
                  </a:ext>
                </a:extLst>
              </a:tr>
              <a:tr h="116193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/>
                        <a:t>Conceptual</a:t>
                      </a:r>
                      <a:endParaRPr lang="es-CO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Requisitos de Negocio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Usuarios y Analistas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/>
                        <a:t>Modelo MultiDim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158551"/>
                  </a:ext>
                </a:extLst>
              </a:tr>
              <a:tr h="16233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 dirty="0"/>
                        <a:t>Lógico</a:t>
                      </a:r>
                      <a:endParaRPr lang="es-CO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800"/>
                        <a:t>Estructura de Base de Datos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Arquitectos de Datos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Esquema Estrella / ROLAP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088912"/>
                  </a:ext>
                </a:extLst>
              </a:tr>
              <a:tr h="162335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/>
                        <a:t>Físico</a:t>
                      </a:r>
                      <a:endParaRPr lang="es-CO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/>
                        <a:t>Rendimiento y Almacenamiento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/>
                        <a:t>DBAs / Ingenieros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/>
                        <a:t>Índices, Particiones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385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941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81EA6-438B-773D-865D-B2048BB7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97EF19-E8CB-3549-D76D-E86D2296F80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000286-5244-D67A-2A56-3E0AC03FB48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4190175-FFED-3481-A36A-81C56204CF3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39931D0-62CD-BA72-8855-D82FCBBA0A1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7499778-0FD4-B4C8-2AF5-7AC6757B58F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D8473E-DD74-5711-754D-C108BC0E6D6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4035DB5-B6EA-806D-D152-6B0E6E29B21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130087C-6A51-8438-3ADD-7A473737E37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3E35DC3-BC5E-148B-EEE2-0CDC7391F2A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70B5BFA-DDE8-69A9-FC5B-0EAC40AD54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0DC1E02-EDA8-7BA4-5F33-6A9334BD1C9A}"/>
              </a:ext>
            </a:extLst>
          </p:cNvPr>
          <p:cNvSpPr txBox="1"/>
          <p:nvPr/>
        </p:nvSpPr>
        <p:spPr>
          <a:xfrm>
            <a:off x="1504753" y="1496347"/>
            <a:ext cx="15278494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El "Pecado Original" de los proyectos de DW</a:t>
            </a:r>
          </a:p>
          <a:p>
            <a:pPr>
              <a:buNone/>
            </a:pPr>
            <a:endParaRPr lang="es-ES" sz="3600" b="1" dirty="0"/>
          </a:p>
          <a:p>
            <a:pPr>
              <a:buNone/>
            </a:pPr>
            <a:r>
              <a:rPr lang="es-ES" sz="3600" dirty="0"/>
              <a:t>Muchos ingenieros escuchan al cliente e inmediatamente abren su herramienta de base de datos para crear una tabla de hechos (</a:t>
            </a:r>
            <a:r>
              <a:rPr lang="es-ES" sz="3600" dirty="0" err="1">
                <a:latin typeface="Courier New" panose="02070309020205020404" pitchFamily="49" charset="0"/>
              </a:rPr>
              <a:t>Fact_Ventas</a:t>
            </a:r>
            <a:r>
              <a:rPr lang="es-ES" sz="3600" dirty="0"/>
              <a:t>).</a:t>
            </a:r>
          </a:p>
          <a:p>
            <a:pPr>
              <a:buNone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El riesgo: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Si diseñas pensando en tablas, terminas creando una base de datos que es fácil de construir para el ingeniero, pero difícil de usar para el analista.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La solución: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El diseño conceptual obliga a detenerse y preguntar: "¿Qué significa realmente una 'Venta' para este negocio? ¿Incluye devoluciones? ¿Es la fecha de envío o de pedido?".</a:t>
            </a:r>
          </a:p>
        </p:txBody>
      </p:sp>
    </p:spTree>
    <p:extLst>
      <p:ext uri="{BB962C8B-B14F-4D97-AF65-F5344CB8AC3E}">
        <p14:creationId xmlns:p14="http://schemas.microsoft.com/office/powerpoint/2010/main" val="961384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84354-A522-1CBB-89C1-2AB4F8A56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E1CFC8-BB81-8208-0E8F-0C8ABA74B68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865577-FD88-5881-2021-F77EE668472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BF72AF7-96E1-A569-336A-5E4F43E0C9C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067E9D0-D0A2-523C-DBB9-00D58811B27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B1FD6F9-EC8C-5653-5A16-C058FE71D12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0F1519-FCC7-2D79-4D18-F4C63D5176A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305DE9E-4667-B05B-6147-F5356A5FF2BC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E14BEFE0-3B1C-4CA9-1E65-F0F0DC09C5B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67113DD-F241-6B4A-4678-BBFE6A66083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0E98BAA-BAC9-5DBF-2C03-E3EF0C0A1D7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83916D-D3D5-54E3-7D16-2331F578CD23}"/>
              </a:ext>
            </a:extLst>
          </p:cNvPr>
          <p:cNvSpPr txBox="1"/>
          <p:nvPr/>
        </p:nvSpPr>
        <p:spPr>
          <a:xfrm>
            <a:off x="584803" y="280518"/>
            <a:ext cx="17118393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Los Tres Pilares del Diseño Conceptual</a:t>
            </a:r>
          </a:p>
          <a:p>
            <a:pPr>
              <a:buNone/>
            </a:pPr>
            <a:endParaRPr lang="es-ES" sz="2400" b="1" dirty="0"/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A. Abstracción (Ocultar la complejidad)</a:t>
            </a:r>
          </a:p>
          <a:p>
            <a:pPr>
              <a:buNone/>
            </a:pPr>
            <a:r>
              <a:rPr lang="es-ES" sz="2400" dirty="0"/>
              <a:t>Un Data </a:t>
            </a:r>
            <a:r>
              <a:rPr lang="es-ES" sz="2400" dirty="0" err="1"/>
              <a:t>Warehouse</a:t>
            </a:r>
            <a:r>
              <a:rPr lang="es-ES" sz="2400" dirty="0"/>
              <a:t> integra datos de sistemas muy complejos (ERP, CRM, Excel). Si le muestras esa complejidad a un gerente, se abrumará.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modelo conceptual actúa como un filtro. Elimina los detalles técnicos irrelevantes (</a:t>
            </a:r>
            <a:r>
              <a:rPr lang="es-ES" sz="2400" dirty="0" err="1"/>
              <a:t>IDs</a:t>
            </a:r>
            <a:r>
              <a:rPr lang="es-ES" sz="2400" dirty="0"/>
              <a:t> de sistema, logs de auditoría) y deja solo lo que sirve para tomar decisiones (Cliente, Producto, Tiempo, Monto).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Ejemplo</a:t>
            </a:r>
            <a:r>
              <a:rPr lang="es-ES" sz="2400" b="1" dirty="0"/>
              <a:t>:</a:t>
            </a:r>
            <a:r>
              <a:rPr lang="es-ES" sz="2400" dirty="0"/>
              <a:t> En el sistema operativo, un "Cliente" puede estar dividido en 3 tablas para ahorrar espacio. En el modelo conceptual, "Cliente" es una sola caja simple con sus atributos.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B. Independencia de la Plataforma</a:t>
            </a:r>
          </a:p>
          <a:p>
            <a:pPr>
              <a:buNone/>
            </a:pPr>
            <a:r>
              <a:rPr lang="es-ES" sz="2400" dirty="0"/>
              <a:t>Un buen modelo conceptual debe sobrevivir a la tecnología.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Si hoy usas Oracle y mañana migras a </a:t>
            </a:r>
            <a:r>
              <a:rPr lang="es-ES" sz="2400" dirty="0" err="1"/>
              <a:t>Snowflake</a:t>
            </a:r>
            <a:r>
              <a:rPr lang="es-ES" sz="2400" dirty="0"/>
              <a:t> o </a:t>
            </a:r>
            <a:r>
              <a:rPr lang="es-ES" sz="2400" dirty="0" err="1"/>
              <a:t>BigQuery</a:t>
            </a:r>
            <a:r>
              <a:rPr lang="es-ES" sz="2400" dirty="0"/>
              <a:t>, tu </a:t>
            </a:r>
            <a:r>
              <a:rPr lang="es-ES" sz="2400" b="1" dirty="0">
                <a:solidFill>
                  <a:srgbClr val="002060"/>
                </a:solidFill>
              </a:rPr>
              <a:t>modelo conceptual no debería cambiar ni una línea</a:t>
            </a:r>
            <a:r>
              <a:rPr lang="es-E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negocio sigue siendo el mismo: siguen vendiendo productos a clientes en fechas específicas. La tecnología cambia (cíclicamente), pero las reglas de negocio son estables. Diseñar a nivel conceptual protege la inversión intelectual de la empresa.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C. Comunicación (El Lenguaje Común)</a:t>
            </a:r>
          </a:p>
          <a:p>
            <a:pPr>
              <a:buNone/>
            </a:pPr>
            <a:r>
              <a:rPr lang="es-ES" sz="2400" dirty="0"/>
              <a:t>Este es el punto más fuerte. Los usuarios de negocio (Gerentes, Marketing) no hablan SQL ni entienden Diagramas Entidad-Relación (ER) complejos.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El Diseño Conceptual (usando notaciones como </a:t>
            </a:r>
            <a:r>
              <a:rPr lang="es-ES" sz="2400" dirty="0" err="1"/>
              <a:t>MultiDim</a:t>
            </a:r>
            <a:r>
              <a:rPr lang="es-ES" sz="2400" dirty="0"/>
              <a:t>) utiliza gráficos intuitivos.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Permite que el usuario señale un dibujo y diga: </a:t>
            </a:r>
            <a:r>
              <a:rPr lang="es-ES" sz="2400" i="1" dirty="0"/>
              <a:t>"No, espera, nosotros no analizamos las ventas por 'Ciudad', las analizamos por 'Territorio de Ventas', que es diferente"</a:t>
            </a:r>
            <a:r>
              <a:rPr lang="es-E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Detectar ese error en esta etapa cuesta $0. Detectarlo cuando ya construiste el ETL y las tablas cuesta miles de dólares.</a:t>
            </a:r>
          </a:p>
        </p:txBody>
      </p:sp>
    </p:spTree>
    <p:extLst>
      <p:ext uri="{BB962C8B-B14F-4D97-AF65-F5344CB8AC3E}">
        <p14:creationId xmlns:p14="http://schemas.microsoft.com/office/powerpoint/2010/main" val="244613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C4226-BBB1-6642-7911-7297143A8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B60FF4C-FF87-D353-AFE0-71BE03429A3A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AA98C1-EAED-B60E-B81B-AB86FB64550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B1D0DB6-D090-DFDF-0241-FFA609884136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35E6491-FD97-9A1F-BC8E-662CF639047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C613C70-2465-A8BB-131F-005D8F185A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F2B1638-D7B1-7E0B-A4C3-DA55F09E005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8DD7AC1-63D7-F518-130F-C85ACD8DE3C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538ED31-8B20-7FDB-ACC5-5A1FC351211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38245AA-8E1E-F9F6-B0EF-CE296347D8E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93CD9DE-5B2E-AC36-54E2-1F8BC6F4E7D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3633100-C115-A98D-6890-ABBD4799B29A}"/>
              </a:ext>
            </a:extLst>
          </p:cNvPr>
          <p:cNvSpPr txBox="1"/>
          <p:nvPr/>
        </p:nvSpPr>
        <p:spPr>
          <a:xfrm>
            <a:off x="1417161" y="1484806"/>
            <a:ext cx="6624687" cy="7317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3600" b="1" i="0" dirty="0">
                <a:solidFill>
                  <a:schemeClr val="tx1"/>
                </a:solidFill>
                <a:effectLst/>
                <a:latin typeface="Inter"/>
              </a:rPr>
              <a:t>¿Qué es un Data </a:t>
            </a:r>
            <a:r>
              <a:rPr lang="es-ES" sz="3600" b="1" i="0" dirty="0" err="1">
                <a:solidFill>
                  <a:schemeClr val="tx1"/>
                </a:solidFill>
                <a:effectLst/>
                <a:latin typeface="Inter"/>
              </a:rPr>
              <a:t>Warehouse</a:t>
            </a:r>
            <a:r>
              <a:rPr lang="es-ES" sz="3600" b="1" i="0" dirty="0">
                <a:solidFill>
                  <a:schemeClr val="tx1"/>
                </a:solidFill>
                <a:effectLst/>
                <a:latin typeface="Inter"/>
              </a:rPr>
              <a:t>?</a:t>
            </a:r>
          </a:p>
          <a:p>
            <a:pPr algn="l">
              <a:buNone/>
            </a:pP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Según </a:t>
            </a:r>
            <a:r>
              <a:rPr lang="es-ES" sz="3600" b="1" i="0" dirty="0">
                <a:solidFill>
                  <a:schemeClr val="tx1"/>
                </a:solidFill>
                <a:effectLst/>
                <a:latin typeface="Inter"/>
              </a:rPr>
              <a:t>Bill </a:t>
            </a:r>
            <a:r>
              <a:rPr lang="es-ES" sz="3600" b="1" i="0" dirty="0" err="1">
                <a:solidFill>
                  <a:schemeClr val="tx1"/>
                </a:solidFill>
                <a:effectLst/>
                <a:latin typeface="Inter"/>
              </a:rPr>
              <a:t>Inmon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, el padre del data </a:t>
            </a:r>
            <a:r>
              <a:rPr lang="es-ES" sz="3600" b="0" i="0" dirty="0" err="1">
                <a:solidFill>
                  <a:schemeClr val="tx1"/>
                </a:solidFill>
                <a:effectLst/>
                <a:latin typeface="Inter"/>
              </a:rPr>
              <a:t>warehousing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, es una colección de datos orientada a temas, integrada, variante en el tiempo y no volátil.</a:t>
            </a:r>
          </a:p>
          <a:p>
            <a:pPr algn="l">
              <a:spcBef>
                <a:spcPts val="1500"/>
              </a:spcBef>
              <a:buNone/>
            </a:pP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Su propósito principal es soportar el proceso de </a:t>
            </a:r>
            <a:r>
              <a:rPr lang="es-ES" sz="3600" b="1" i="0" dirty="0">
                <a:solidFill>
                  <a:srgbClr val="002060"/>
                </a:solidFill>
                <a:effectLst/>
                <a:latin typeface="Inter"/>
              </a:rPr>
              <a:t>toma de decisiones</a:t>
            </a:r>
            <a:r>
              <a:rPr lang="es-ES" sz="3600" b="0" i="0" dirty="0">
                <a:solidFill>
                  <a:srgbClr val="002060"/>
                </a:solidFill>
                <a:effectLst/>
                <a:latin typeface="Inter"/>
              </a:rPr>
              <a:t> </a:t>
            </a:r>
            <a:r>
              <a:rPr lang="es-ES" sz="3600" b="0" i="0" dirty="0">
                <a:solidFill>
                  <a:schemeClr val="tx1"/>
                </a:solidFill>
                <a:effectLst/>
                <a:latin typeface="Inter"/>
              </a:rPr>
              <a:t>de la gerencia, actuando como una "única fuente de verdad" separada de los sistemas operativos diarios.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D930319-3BCE-A7CC-CE5D-0BDC56BD5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856652"/>
            <a:ext cx="7935432" cy="857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2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1599B-E9B7-620F-B84C-033A532B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D33C61-F12B-5EF4-E332-2683265E35E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7C65DE8-7A50-D5C7-88AD-15D9E7A0FDE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D2D7DED-467D-FECA-BC64-EBFD7427D73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34EB361-D969-A771-1CC5-07F2E52BD71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7266AFA-C9C9-8546-8CBA-7A3605E9A97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80CDABB-B053-FBAD-58B1-DB9010F036B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794536E-AC67-D804-C25F-FB963775BE2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4F2586A-D86A-D350-73B3-0C2F6F408B2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1057B9D-11B8-05A7-15DF-02F4B6A9585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52DCA5D7-0FDF-B882-89FD-AA0398F1005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DE4DE0-EA62-DE9A-97A2-D62035A346EB}"/>
              </a:ext>
            </a:extLst>
          </p:cNvPr>
          <p:cNvSpPr txBox="1"/>
          <p:nvPr/>
        </p:nvSpPr>
        <p:spPr>
          <a:xfrm>
            <a:off x="1369243" y="1064915"/>
            <a:ext cx="1479772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Los Hechos y Medidas (El "Foco de Análisis")</a:t>
            </a:r>
          </a:p>
          <a:p>
            <a:pPr>
              <a:buNone/>
            </a:pPr>
            <a:endParaRPr lang="es-ES" sz="3600" b="1" dirty="0"/>
          </a:p>
          <a:p>
            <a:pPr>
              <a:buNone/>
            </a:pPr>
            <a:r>
              <a:rPr lang="es-ES" sz="3600" dirty="0"/>
              <a:t>El </a:t>
            </a:r>
            <a:r>
              <a:rPr lang="es-ES" sz="3600" b="1" dirty="0">
                <a:solidFill>
                  <a:srgbClr val="002060"/>
                </a:solidFill>
              </a:rPr>
              <a:t>Hecho (</a:t>
            </a:r>
            <a:r>
              <a:rPr lang="es-ES" sz="3600" b="1" dirty="0" err="1">
                <a:solidFill>
                  <a:srgbClr val="002060"/>
                </a:solidFill>
              </a:rPr>
              <a:t>Fact</a:t>
            </a:r>
            <a:r>
              <a:rPr lang="es-ES" sz="3600" b="1" dirty="0">
                <a:solidFill>
                  <a:srgbClr val="002060"/>
                </a:solidFill>
              </a:rPr>
              <a:t>)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conecta las dimensiones. Es el evento que ocurrió.</a:t>
            </a:r>
          </a:p>
          <a:p>
            <a:pPr>
              <a:buNone/>
            </a:pPr>
            <a:endParaRPr lang="es-E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Medidas (</a:t>
            </a:r>
            <a:r>
              <a:rPr lang="es-ES" sz="3600" b="1" dirty="0" err="1">
                <a:solidFill>
                  <a:srgbClr val="002060"/>
                </a:solidFill>
              </a:rPr>
              <a:t>Measures</a:t>
            </a:r>
            <a:r>
              <a:rPr lang="es-ES" sz="3600" b="1" dirty="0">
                <a:solidFill>
                  <a:srgbClr val="002060"/>
                </a:solidFill>
              </a:rPr>
              <a:t>):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Son los datos numéricos dentro del hecho.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La "firma" del Hecho: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Un hecho se define por la combinación de los niveles más bajos de sus dimensiones (ej. Ventas del </a:t>
            </a:r>
            <a:r>
              <a:rPr lang="es-ES" sz="3600" dirty="0">
                <a:latin typeface="Courier New" panose="02070309020205020404" pitchFamily="49" charset="0"/>
              </a:rPr>
              <a:t>Producto X</a:t>
            </a:r>
            <a:r>
              <a:rPr lang="es-ES" sz="3600" dirty="0"/>
              <a:t>, en la </a:t>
            </a:r>
            <a:r>
              <a:rPr lang="es-ES" sz="3600" dirty="0">
                <a:latin typeface="Courier New" panose="02070309020205020404" pitchFamily="49" charset="0"/>
              </a:rPr>
              <a:t>Tienda Y</a:t>
            </a:r>
            <a:r>
              <a:rPr lang="es-ES" sz="3600" dirty="0"/>
              <a:t>, el </a:t>
            </a:r>
            <a:r>
              <a:rPr lang="es-ES" sz="3600" dirty="0">
                <a:latin typeface="Courier New" panose="02070309020205020404" pitchFamily="49" charset="0"/>
              </a:rPr>
              <a:t>Día Z</a:t>
            </a:r>
            <a:r>
              <a:rPr lang="es-ES" sz="3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234253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4646-7DC5-8262-7C9C-056897F6D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49A36E6-33F0-7233-394B-D98280DCA5E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BBF619-F5EC-4BD2-F88F-E1480259261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E68EF79-9253-5EDD-A2CB-04049E8A170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67F8EF4-9C61-A19F-A22E-51BD005B02B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F82CC90-DA58-7F31-23B3-C8C707C0C07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70B93E8-9C29-E176-5034-E067B9FB229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643DB08-515F-5FDA-6C34-191B07F452B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AB45191-1555-02C4-FFA7-B9CE10A912D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731EE33-3B4C-09A6-DEFB-9AB364AA777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090714E-5251-AC79-29B3-F1919BEAD7F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11E88E-28DB-B177-0887-59AEB577FC15}"/>
              </a:ext>
            </a:extLst>
          </p:cNvPr>
          <p:cNvSpPr txBox="1"/>
          <p:nvPr/>
        </p:nvSpPr>
        <p:spPr>
          <a:xfrm>
            <a:off x="1425803" y="1287438"/>
            <a:ext cx="1441122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La "Salsa Secreta": </a:t>
            </a:r>
            <a:r>
              <a:rPr lang="es-ES" sz="2800" b="1" dirty="0" err="1"/>
              <a:t>Agregabilidad</a:t>
            </a:r>
            <a:r>
              <a:rPr lang="es-ES" sz="2800" b="1" dirty="0"/>
              <a:t> y </a:t>
            </a:r>
            <a:r>
              <a:rPr lang="es-ES" sz="2800" b="1" dirty="0" err="1"/>
              <a:t>Aditividad</a:t>
            </a:r>
            <a:endParaRPr lang="es-ES" sz="2800" b="1" dirty="0"/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El modelo </a:t>
            </a:r>
            <a:r>
              <a:rPr lang="es-ES" sz="2800" dirty="0" err="1"/>
              <a:t>MultiDim</a:t>
            </a:r>
            <a:r>
              <a:rPr lang="es-ES" sz="2800" dirty="0"/>
              <a:t> obliga a definir </a:t>
            </a:r>
            <a:r>
              <a:rPr lang="es-ES" sz="2800" b="1" dirty="0"/>
              <a:t>cómo se comportan los números</a:t>
            </a:r>
            <a:r>
              <a:rPr lang="es-ES" sz="2800" dirty="0"/>
              <a:t>.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800" dirty="0"/>
              <a:t>En un diagrama ER normal, solo ves </a:t>
            </a:r>
            <a:r>
              <a:rPr lang="es-ES" sz="2800" dirty="0" err="1">
                <a:latin typeface="Courier New" panose="02070309020205020404" pitchFamily="49" charset="0"/>
              </a:rPr>
              <a:t>int</a:t>
            </a:r>
            <a:r>
              <a:rPr lang="es-ES" sz="2800" dirty="0"/>
              <a:t> o </a:t>
            </a:r>
            <a:r>
              <a:rPr lang="es-ES" sz="2800" dirty="0" err="1">
                <a:latin typeface="Courier New" panose="02070309020205020404" pitchFamily="49" charset="0"/>
              </a:rPr>
              <a:t>float</a:t>
            </a:r>
            <a:r>
              <a:rPr lang="es-ES" sz="2800" dirty="0"/>
              <a:t>. En </a:t>
            </a:r>
            <a:r>
              <a:rPr lang="es-ES" sz="2800" dirty="0" err="1"/>
              <a:t>MultiDim</a:t>
            </a:r>
            <a:r>
              <a:rPr lang="es-ES" sz="2800" dirty="0"/>
              <a:t>, defines la </a:t>
            </a:r>
            <a:r>
              <a:rPr lang="es-ES" sz="2800" b="1" dirty="0">
                <a:solidFill>
                  <a:srgbClr val="002060"/>
                </a:solidFill>
              </a:rPr>
              <a:t>función de agregación</a:t>
            </a:r>
            <a:r>
              <a:rPr lang="es-ES" sz="2800" dirty="0">
                <a:solidFill>
                  <a:srgbClr val="002060"/>
                </a:solidFill>
              </a:rPr>
              <a:t>:</a:t>
            </a:r>
          </a:p>
          <a:p>
            <a:pPr>
              <a:buNone/>
            </a:pPr>
            <a:endParaRPr lang="es-ES" sz="2800" dirty="0"/>
          </a:p>
          <a:p>
            <a:pPr marL="514350" indent="-514350">
              <a:buFont typeface="+mj-lt"/>
              <a:buAutoNum type="arabicPeriod"/>
            </a:pPr>
            <a:r>
              <a:rPr lang="es-ES" sz="2800" b="1" dirty="0">
                <a:solidFill>
                  <a:srgbClr val="002060"/>
                </a:solidFill>
              </a:rPr>
              <a:t>Aditivas (SUM):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Se suman siempre. (Ej. </a:t>
            </a:r>
            <a:r>
              <a:rPr lang="es-ES" sz="2800" dirty="0">
                <a:latin typeface="Courier New" panose="02070309020205020404" pitchFamily="49" charset="0"/>
              </a:rPr>
              <a:t>Ventas Totales</a:t>
            </a:r>
            <a:r>
              <a:rPr lang="es-ES" sz="2800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b="1" dirty="0" err="1">
                <a:solidFill>
                  <a:srgbClr val="002060"/>
                </a:solidFill>
              </a:rPr>
              <a:t>Semi-aditivas</a:t>
            </a:r>
            <a:r>
              <a:rPr lang="es-ES" sz="2800" b="1" dirty="0">
                <a:solidFill>
                  <a:srgbClr val="002060"/>
                </a:solidFill>
              </a:rPr>
              <a:t>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Se suman en unas dimensiones pero no en otras.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2800" i="1" dirty="0"/>
              <a:t>En el diagrama </a:t>
            </a:r>
            <a:r>
              <a:rPr lang="es-ES" sz="2800" i="1" dirty="0" err="1"/>
              <a:t>MultiDim</a:t>
            </a:r>
            <a:r>
              <a:rPr lang="es-ES" sz="2800" i="1" dirty="0"/>
              <a:t>:</a:t>
            </a:r>
            <a:r>
              <a:rPr lang="es-ES" sz="2800" dirty="0"/>
              <a:t> Se anota explícitamente. Por ejemplo, al lado de la medida </a:t>
            </a:r>
            <a:r>
              <a:rPr lang="es-ES" sz="2800" dirty="0">
                <a:latin typeface="Courier New" panose="02070309020205020404" pitchFamily="49" charset="0"/>
              </a:rPr>
              <a:t>Inventario</a:t>
            </a:r>
            <a:r>
              <a:rPr lang="es-ES" sz="2800" dirty="0"/>
              <a:t>, se coloca una nota gráfica indicando: </a:t>
            </a:r>
            <a:r>
              <a:rPr lang="es-ES" sz="2800" i="1" dirty="0"/>
              <a:t>SUM(Geografía), AVG(Tiempo)</a:t>
            </a:r>
            <a:r>
              <a:rPr lang="es-ES" sz="28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sz="2800" dirty="0"/>
              <a:t>Esto evita el error de "sumar inventarios de meses distintos" que discutimos antes. El modelo conceptual </a:t>
            </a:r>
            <a:r>
              <a:rPr lang="es-ES" sz="2800" b="1" dirty="0"/>
              <a:t>prohíbe</a:t>
            </a:r>
            <a:r>
              <a:rPr lang="es-ES" sz="2800" dirty="0"/>
              <a:t> esa operación por diseño.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800" b="1" dirty="0">
                <a:solidFill>
                  <a:srgbClr val="002060"/>
                </a:solidFill>
              </a:rPr>
              <a:t>No-aditivas: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No se pueden sumar nunca (ej. </a:t>
            </a:r>
            <a:r>
              <a:rPr lang="es-ES" sz="2800" dirty="0">
                <a:latin typeface="Courier New" panose="02070309020205020404" pitchFamily="49" charset="0"/>
              </a:rPr>
              <a:t>Porcentaje de Margen</a:t>
            </a:r>
            <a:r>
              <a:rPr lang="es-ES" sz="2800" dirty="0"/>
              <a:t> o </a:t>
            </a:r>
            <a:r>
              <a:rPr lang="es-ES" sz="2800" dirty="0">
                <a:latin typeface="Courier New" panose="02070309020205020404" pitchFamily="49" charset="0"/>
              </a:rPr>
              <a:t>Temperatura</a:t>
            </a:r>
            <a:r>
              <a:rPr lang="es-ES" sz="2800" dirty="0"/>
              <a:t>). Deben recalcularse.</a:t>
            </a:r>
          </a:p>
        </p:txBody>
      </p:sp>
    </p:spTree>
    <p:extLst>
      <p:ext uri="{BB962C8B-B14F-4D97-AF65-F5344CB8AC3E}">
        <p14:creationId xmlns:p14="http://schemas.microsoft.com/office/powerpoint/2010/main" val="30449593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6776-EADD-0C35-BAA4-BA8999393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BBA3DAA-28EC-C8A8-3DBA-C215F49CDE8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D5350F6-D3D3-706B-A5B6-932F3C63736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1D0956D-9D2B-5CF9-8317-8B50B2C9D0B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928FDC5-94F4-A80E-E51F-B4A868FD5BD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C7570F2-1AFD-1E32-FE42-1662B63E7D7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2DFAE7-3CE2-61C8-2093-D1A697C1E95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6E665A0-FE82-C300-9A82-657ECF62E19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44931CE-E2C2-5630-0B67-5D0CB022E34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4F04BD0-1F08-0F14-FD30-A731DCAD043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11BB22C-22ED-2278-1CA8-9AA3305338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88D51D-27FE-DB54-56A0-AAC2DB632296}"/>
              </a:ext>
            </a:extLst>
          </p:cNvPr>
          <p:cNvSpPr txBox="1"/>
          <p:nvPr/>
        </p:nvSpPr>
        <p:spPr>
          <a:xfrm>
            <a:off x="1774595" y="1873956"/>
            <a:ext cx="155141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Representación Gráfica (Cómo se dibuja)</a:t>
            </a:r>
          </a:p>
          <a:p>
            <a:pPr>
              <a:buNone/>
            </a:pPr>
            <a:endParaRPr lang="es-ES" sz="3200" b="1" dirty="0"/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Esquema (</a:t>
            </a:r>
            <a:r>
              <a:rPr lang="es-ES" sz="3200" b="1" dirty="0" err="1">
                <a:solidFill>
                  <a:srgbClr val="002060"/>
                </a:solidFill>
              </a:rPr>
              <a:t>Schema</a:t>
            </a:r>
            <a:r>
              <a:rPr lang="es-ES" sz="3200" b="1" dirty="0">
                <a:solidFill>
                  <a:srgbClr val="002060"/>
                </a:solidFill>
              </a:rPr>
              <a:t>):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/>
              <a:t>Es el dibujo completo.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Dimensiones</a:t>
            </a:r>
            <a:r>
              <a:rPr lang="es-ES" sz="3200" b="1" dirty="0"/>
              <a:t>:</a:t>
            </a:r>
            <a:r>
              <a:rPr lang="es-ES" sz="3200" dirty="0"/>
              <a:t> Se suelen representar como óvalos o círculos que contienen el nombre de la dimensión.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Niveles</a:t>
            </a:r>
            <a:r>
              <a:rPr lang="es-ES" sz="3200" b="1" dirty="0"/>
              <a:t>:</a:t>
            </a:r>
            <a:r>
              <a:rPr lang="es-ES" sz="3200" dirty="0"/>
              <a:t> Son nodos dentro o conectados a la dimensión.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Relaciones</a:t>
            </a:r>
            <a:r>
              <a:rPr lang="es-ES" sz="3200" b="1" dirty="0"/>
              <a:t>:</a:t>
            </a:r>
            <a:r>
              <a:rPr lang="es-ES" sz="3200" dirty="0"/>
              <a:t> Flechas que van del nivel hijo al nivel padre (ej. de </a:t>
            </a:r>
            <a:r>
              <a:rPr lang="es-ES" sz="3200" dirty="0">
                <a:latin typeface="Courier New" panose="02070309020205020404" pitchFamily="49" charset="0"/>
              </a:rPr>
              <a:t>Ciudad</a:t>
            </a:r>
            <a:r>
              <a:rPr lang="es-ES" sz="3200" dirty="0"/>
              <a:t> -&gt; a -&gt; </a:t>
            </a:r>
            <a:r>
              <a:rPr lang="es-ES" sz="3200" dirty="0">
                <a:latin typeface="Courier New" panose="02070309020205020404" pitchFamily="49" charset="0"/>
              </a:rPr>
              <a:t>País</a:t>
            </a:r>
            <a:r>
              <a:rPr lang="es-ES" sz="3200" dirty="0"/>
              <a:t>). Esto indica "Muchos a Uno" (Muchas ciudades pertenecen a un país).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3200" b="1" dirty="0">
                <a:solidFill>
                  <a:srgbClr val="002060"/>
                </a:solidFill>
              </a:rPr>
              <a:t>Hecho</a:t>
            </a:r>
            <a:r>
              <a:rPr lang="es-ES" sz="3200" b="1" dirty="0"/>
              <a:t>:</a:t>
            </a:r>
            <a:r>
              <a:rPr lang="es-ES" sz="3200" dirty="0"/>
              <a:t> Un rectángulo central conectado a los niveles base de las dimensiones.</a:t>
            </a:r>
          </a:p>
        </p:txBody>
      </p:sp>
    </p:spTree>
    <p:extLst>
      <p:ext uri="{BB962C8B-B14F-4D97-AF65-F5344CB8AC3E}">
        <p14:creationId xmlns:p14="http://schemas.microsoft.com/office/powerpoint/2010/main" val="219628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3525C-78FB-9EC6-0138-8FCD87B63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DC1E07-89A0-6EAF-4614-FDEA47383B8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4C53418-C9CC-C55D-45AD-024D8648E8F4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49FA807-6686-500F-188C-539AEEBAAD6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421C6B0-0A42-EE7B-329B-17F035AE133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78DA887-A993-FAFA-AE0A-01E16E71214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9E7B14-ADF5-4624-E9D0-5AFFB85C97C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8CCE3F2-7688-CCCD-69B8-103F3FBBA6F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1914865-0914-1796-6B93-6DDB775E773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50F0701-0D39-256A-DDFF-6A754506E43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11E0623-865E-222E-69F9-8163044225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5F75CDEE-31C1-20E0-BB41-5D0044829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5409" y="280518"/>
            <a:ext cx="7636507" cy="980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2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7787E-9BF7-5F7F-A6E3-906E30812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DEA3E62-1E45-1795-B480-039D287353A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106B25A-83B0-D1EE-D6FD-967F2C973B6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773BD3D-5CBD-BC3B-1664-EE9755D1250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9DBA8FC-AB62-68AC-4666-D5758657110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ECC9F92-84FD-6948-B19A-8287FCB07E4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9DA3CF-FDAC-943E-20BF-CC4FA2D69D2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1C04A15-EC7D-19FC-2573-E4EED84DE3D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4159DEF-6D7E-C110-A3E3-D55000445B9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D5044B5-FEB3-60AC-F37D-A53567391D3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79D865D-26BE-26C3-CCE7-C4898108DBA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277353-183B-DAE9-62C4-90364947C629}"/>
              </a:ext>
            </a:extLst>
          </p:cNvPr>
          <p:cNvSpPr txBox="1"/>
          <p:nvPr/>
        </p:nvSpPr>
        <p:spPr>
          <a:xfrm>
            <a:off x="1044309" y="1172510"/>
            <a:ext cx="15482636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¿Qué es y por qué no usar simplemente ER (Entidad-Relación)?</a:t>
            </a:r>
          </a:p>
          <a:p>
            <a:pPr>
              <a:buNone/>
            </a:pPr>
            <a:endParaRPr lang="es-ES" sz="3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Modelo ER (Clásico):</a:t>
            </a:r>
            <a:r>
              <a:rPr lang="es-ES" sz="3600" dirty="0">
                <a:solidFill>
                  <a:srgbClr val="002060"/>
                </a:solidFill>
              </a:rPr>
              <a:t> </a:t>
            </a:r>
            <a:r>
              <a:rPr lang="es-ES" sz="3600" dirty="0"/>
              <a:t>Está obsesionado con </a:t>
            </a:r>
            <a:r>
              <a:rPr lang="es-ES" sz="3600" b="1" dirty="0">
                <a:solidFill>
                  <a:srgbClr val="002060"/>
                </a:solidFill>
              </a:rPr>
              <a:t>eliminar redundancia</a:t>
            </a:r>
            <a:r>
              <a:rPr lang="es-ES" sz="3600" dirty="0"/>
              <a:t>. Divide los datos en muchas tablas pequeñas para que nada se repita. Es excelente para guardar datos rápido, pero pésimo para analizarlos.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600" b="1" dirty="0">
                <a:solidFill>
                  <a:srgbClr val="002060"/>
                </a:solidFill>
              </a:rPr>
              <a:t>Modelo </a:t>
            </a:r>
            <a:r>
              <a:rPr lang="es-ES" sz="3600" b="1" dirty="0" err="1">
                <a:solidFill>
                  <a:srgbClr val="002060"/>
                </a:solidFill>
              </a:rPr>
              <a:t>MultiDim</a:t>
            </a:r>
            <a:r>
              <a:rPr lang="es-ES" sz="3600" b="1" dirty="0"/>
              <a:t>:</a:t>
            </a:r>
            <a:r>
              <a:rPr lang="es-ES" sz="3600" dirty="0"/>
              <a:t> Está obsesionado con la </a:t>
            </a:r>
            <a:r>
              <a:rPr lang="es-ES" sz="3600" b="1" dirty="0">
                <a:solidFill>
                  <a:srgbClr val="002060"/>
                </a:solidFill>
              </a:rPr>
              <a:t>navegación</a:t>
            </a:r>
            <a:r>
              <a:rPr lang="es-ES" sz="3600" dirty="0"/>
              <a:t>. No le importa cómo se guardan los datos, sino cómo el usuario "viaja" a través de ellos.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3600" dirty="0"/>
          </a:p>
          <a:p>
            <a:pPr>
              <a:buNone/>
            </a:pPr>
            <a:r>
              <a:rPr lang="es-ES" sz="3600" b="1" dirty="0">
                <a:solidFill>
                  <a:srgbClr val="002060"/>
                </a:solidFill>
              </a:rPr>
              <a:t>Definición técnica</a:t>
            </a:r>
            <a:r>
              <a:rPr lang="es-ES" sz="3600" b="1" dirty="0"/>
              <a:t>:</a:t>
            </a:r>
            <a:r>
              <a:rPr lang="es-ES" sz="3600" dirty="0"/>
              <a:t> El </a:t>
            </a:r>
            <a:r>
              <a:rPr lang="es-ES" sz="3600" dirty="0" err="1"/>
              <a:t>MultiDim</a:t>
            </a:r>
            <a:r>
              <a:rPr lang="es-ES" sz="3600" dirty="0"/>
              <a:t> es un modelo conceptual gráfico que permite representar datos analíticos de forma intuitiva, soportando jerarquías complejas y diferentes tipos de medidas, independientemente de cómo se implemente luego (SQL, NoSQL, Cubos OLAP).</a:t>
            </a:r>
          </a:p>
        </p:txBody>
      </p:sp>
    </p:spTree>
    <p:extLst>
      <p:ext uri="{BB962C8B-B14F-4D97-AF65-F5344CB8AC3E}">
        <p14:creationId xmlns:p14="http://schemas.microsoft.com/office/powerpoint/2010/main" val="3241405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16499-1C23-CEFF-0B9E-6B46B8350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A8FF91-3378-654F-500E-062DBE8B7D1A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5EDC3A4-9DDF-79CF-7532-4424B789848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5D133EA-ADF8-C849-3D60-E1BB06DF7AA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7C5E6CA-B110-880C-DAE3-CCF86A4DE2F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29CD095-4EE6-0098-5BAB-095D58770D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21B50CE-5090-B5D3-CB08-832D1BE8D23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AF8320-1E8A-BE9A-549E-BE5C2EAF68D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679B405-DF25-BADF-FC95-33B476F3A62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041AACE-6F25-4CA1-B99C-FD81DE21086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0FCBF56-7CCE-8CE5-045E-64ED2D58F83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857F639-7A4E-88FC-6AF5-D091DF461F4F}"/>
              </a:ext>
            </a:extLst>
          </p:cNvPr>
          <p:cNvSpPr txBox="1"/>
          <p:nvPr/>
        </p:nvSpPr>
        <p:spPr>
          <a:xfrm>
            <a:off x="1333291" y="968983"/>
            <a:ext cx="15089959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>
                <a:latin typeface="+mn-lt"/>
              </a:rPr>
              <a:t>La Anatomía del Modelo </a:t>
            </a:r>
            <a:r>
              <a:rPr lang="es-ES" sz="3200" b="1" dirty="0" err="1">
                <a:latin typeface="+mn-lt"/>
              </a:rPr>
              <a:t>MultiDim</a:t>
            </a:r>
            <a:endParaRPr lang="es-ES" sz="3200" b="1" dirty="0">
              <a:latin typeface="+mn-lt"/>
            </a:endParaRPr>
          </a:p>
          <a:p>
            <a:pPr>
              <a:buNone/>
            </a:pPr>
            <a:endParaRPr lang="es-ES" sz="3200" b="1" dirty="0">
              <a:latin typeface="+mn-lt"/>
            </a:endParaRPr>
          </a:p>
          <a:p>
            <a:pPr>
              <a:buNone/>
            </a:pPr>
            <a:r>
              <a:rPr lang="es-ES" sz="3200" dirty="0">
                <a:latin typeface="+mn-lt"/>
              </a:rPr>
              <a:t>El modelo se compone de tres estructuras principales:</a:t>
            </a:r>
          </a:p>
          <a:p>
            <a:pPr>
              <a:buNone/>
            </a:pPr>
            <a:endParaRPr lang="es-ES" sz="3200" dirty="0">
              <a:latin typeface="+mn-lt"/>
            </a:endParaRPr>
          </a:p>
          <a:p>
            <a:pPr marL="514350" indent="-514350">
              <a:buAutoNum type="alphaUcPeriod"/>
            </a:pPr>
            <a:r>
              <a:rPr lang="es-ES" sz="3200" b="1" dirty="0">
                <a:solidFill>
                  <a:srgbClr val="002060"/>
                </a:solidFill>
                <a:latin typeface="+mn-lt"/>
              </a:rPr>
              <a:t>Las Dimensiones y Niveles (El "Contexto")</a:t>
            </a:r>
          </a:p>
          <a:p>
            <a:pPr marL="514350" indent="-514350">
              <a:buAutoNum type="alphaUcPeriod"/>
            </a:pPr>
            <a:endParaRPr lang="es-ES" sz="3200" b="1" dirty="0">
              <a:latin typeface="+mn-lt"/>
            </a:endParaRPr>
          </a:p>
          <a:p>
            <a:pPr>
              <a:buNone/>
            </a:pPr>
            <a:r>
              <a:rPr lang="es-ES" sz="3200" dirty="0">
                <a:latin typeface="+mn-lt"/>
              </a:rPr>
              <a:t>En </a:t>
            </a:r>
            <a:r>
              <a:rPr lang="es-ES" sz="3200" dirty="0" err="1">
                <a:latin typeface="+mn-lt"/>
              </a:rPr>
              <a:t>MultiDim</a:t>
            </a:r>
            <a:r>
              <a:rPr lang="es-ES" sz="3200" dirty="0">
                <a:latin typeface="+mn-lt"/>
              </a:rPr>
              <a:t>, una dimensión no es una simple lista; es una estructura organizada.</a:t>
            </a:r>
          </a:p>
          <a:p>
            <a:pPr>
              <a:buNone/>
            </a:pPr>
            <a:endParaRPr lang="es-ES" sz="3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  <a:latin typeface="+mn-lt"/>
              </a:rPr>
              <a:t>Niveles (</a:t>
            </a:r>
            <a:r>
              <a:rPr lang="es-ES" sz="3200" b="1" dirty="0" err="1">
                <a:solidFill>
                  <a:srgbClr val="002060"/>
                </a:solidFill>
                <a:latin typeface="+mn-lt"/>
              </a:rPr>
              <a:t>Levels</a:t>
            </a:r>
            <a:r>
              <a:rPr lang="es-ES" sz="3200" b="1" dirty="0">
                <a:solidFill>
                  <a:srgbClr val="002060"/>
                </a:solidFill>
                <a:latin typeface="+mn-lt"/>
              </a:rPr>
              <a:t>):</a:t>
            </a:r>
            <a:r>
              <a:rPr lang="es-ES" sz="32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s-ES" sz="3200" dirty="0">
                <a:latin typeface="+mn-lt"/>
              </a:rPr>
              <a:t>Son los diferentes grados de detalle (granularidad).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i="1" dirty="0">
                <a:latin typeface="+mn-lt"/>
              </a:rPr>
              <a:t>Ejemplo:</a:t>
            </a:r>
            <a:r>
              <a:rPr lang="es-ES" sz="3200" dirty="0">
                <a:latin typeface="+mn-lt"/>
              </a:rPr>
              <a:t> En la Dimensión Geografía, los niveles podrían ser: Ciudad, Estado, País.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3200" i="1" dirty="0">
                <a:latin typeface="+mn-lt"/>
              </a:rPr>
              <a:t>Detalle clave:</a:t>
            </a:r>
            <a:r>
              <a:rPr lang="es-ES" sz="3200" dirty="0">
                <a:latin typeface="+mn-lt"/>
              </a:rPr>
              <a:t> Cada nivel tiene atributos. Ciudad tiene "Nombre" y "Código Postal". País tiene "Nombre" y "Población".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3200" dirty="0"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  <a:latin typeface="+mn-lt"/>
              </a:rPr>
              <a:t>Identificadores:</a:t>
            </a:r>
            <a:r>
              <a:rPr lang="es-ES" sz="3200" dirty="0">
                <a:solidFill>
                  <a:srgbClr val="002060"/>
                </a:solidFill>
                <a:latin typeface="+mn-lt"/>
              </a:rPr>
              <a:t> </a:t>
            </a:r>
            <a:r>
              <a:rPr lang="es-ES" sz="3200" dirty="0">
                <a:latin typeface="+mn-lt"/>
              </a:rPr>
              <a:t>Cada nivel tiene un ID conceptual que distingue a sus miembros (ej. el código ISO de un país).</a:t>
            </a:r>
          </a:p>
        </p:txBody>
      </p:sp>
    </p:spTree>
    <p:extLst>
      <p:ext uri="{BB962C8B-B14F-4D97-AF65-F5344CB8AC3E}">
        <p14:creationId xmlns:p14="http://schemas.microsoft.com/office/powerpoint/2010/main" val="227920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49A48-0FD4-76D1-FE24-2C79F9163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58BF99-D9C5-A4C0-4194-8F1128C586B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28477F0-C322-AA8E-39B0-985131045665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7AA7AA5-7C9C-3959-9AFE-7DDD42F62BB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709D3B6-20D5-31DF-8EE1-CEFE390B126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C9DE362-202C-3749-1B29-23BF677609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9637A42-E49B-B9A1-6369-765E754DE35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1B415D1-1871-C33F-C2DF-A375061A129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1A9C786-3AE0-8119-B928-07BA04C34D4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200C2D3-CCE2-DA5A-3E37-470B5B9EA2B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E01652B-E817-F6A2-4957-20D67F45745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16D7FE8-C947-4DA3-4EE0-6330BE74F00F}"/>
              </a:ext>
            </a:extLst>
          </p:cNvPr>
          <p:cNvSpPr txBox="1"/>
          <p:nvPr/>
        </p:nvSpPr>
        <p:spPr>
          <a:xfrm>
            <a:off x="1576632" y="968983"/>
            <a:ext cx="14850849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Las Jerarquías (El "Mapa de Navegación")</a:t>
            </a:r>
          </a:p>
          <a:p>
            <a:pPr>
              <a:buNone/>
            </a:pPr>
            <a:endParaRPr lang="es-ES" sz="3200" b="1" dirty="0"/>
          </a:p>
          <a:p>
            <a:pPr>
              <a:buNone/>
            </a:pPr>
            <a:r>
              <a:rPr lang="es-ES" sz="3200" dirty="0"/>
              <a:t>Aquí es donde </a:t>
            </a:r>
            <a:r>
              <a:rPr lang="es-ES" sz="3200" dirty="0" err="1"/>
              <a:t>MultiDim</a:t>
            </a:r>
            <a:r>
              <a:rPr lang="es-ES" sz="3200" dirty="0"/>
              <a:t> brilla sobre otros modelos. Define cómo se relacionan los niveles entre sí.</a:t>
            </a:r>
          </a:p>
          <a:p>
            <a:pPr>
              <a:buNone/>
            </a:pPr>
            <a:endParaRPr lang="es-E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</a:rPr>
              <a:t>Relación Padre-Hijo</a:t>
            </a:r>
            <a:r>
              <a:rPr lang="es-ES" sz="3200" b="1" dirty="0"/>
              <a:t>:</a:t>
            </a:r>
            <a:r>
              <a:rPr lang="es-ES" sz="3200" dirty="0"/>
              <a:t> Define que varias </a:t>
            </a:r>
            <a:r>
              <a:rPr lang="es-ES" sz="3200" dirty="0">
                <a:latin typeface="Courier New" panose="02070309020205020404" pitchFamily="49" charset="0"/>
              </a:rPr>
              <a:t>Ciudades</a:t>
            </a:r>
            <a:r>
              <a:rPr lang="es-ES" sz="3200" dirty="0"/>
              <a:t> pertenecen a un </a:t>
            </a:r>
            <a:r>
              <a:rPr lang="es-ES" sz="3200" dirty="0">
                <a:latin typeface="Courier New" panose="02070309020205020404" pitchFamily="49" charset="0"/>
              </a:rPr>
              <a:t>Estado</a:t>
            </a:r>
            <a:r>
              <a:rPr lang="es-E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</a:rPr>
              <a:t>Análisis Drill-</a:t>
            </a:r>
            <a:r>
              <a:rPr lang="es-ES" sz="3200" b="1" dirty="0" err="1">
                <a:solidFill>
                  <a:srgbClr val="002060"/>
                </a:solidFill>
              </a:rPr>
              <a:t>down</a:t>
            </a:r>
            <a:r>
              <a:rPr lang="es-ES" sz="3200" b="1" dirty="0">
                <a:solidFill>
                  <a:srgbClr val="002060"/>
                </a:solidFill>
              </a:rPr>
              <a:t> / Roll-up:</a:t>
            </a:r>
            <a:endParaRPr lang="es-ES" sz="3200" dirty="0">
              <a:solidFill>
                <a:srgbClr val="00206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3200" i="1" dirty="0"/>
              <a:t>Roll-up (Subir):</a:t>
            </a:r>
            <a:r>
              <a:rPr lang="es-ES" sz="3200" dirty="0"/>
              <a:t> Si sumamos las ventas de todas las </a:t>
            </a:r>
            <a:r>
              <a:rPr lang="es-ES" sz="3200" dirty="0">
                <a:latin typeface="Courier New" panose="02070309020205020404" pitchFamily="49" charset="0"/>
              </a:rPr>
              <a:t>Ciudades</a:t>
            </a:r>
            <a:r>
              <a:rPr lang="es-ES" sz="3200" dirty="0"/>
              <a:t>, obtenemos las ventas del </a:t>
            </a:r>
            <a:r>
              <a:rPr lang="es-ES" sz="3200" dirty="0">
                <a:latin typeface="Courier New" panose="02070309020205020404" pitchFamily="49" charset="0"/>
              </a:rPr>
              <a:t>Estado</a:t>
            </a:r>
            <a:r>
              <a:rPr lang="es-ES" sz="3200" dirty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3200" i="1" dirty="0"/>
              <a:t>Drill-</a:t>
            </a:r>
            <a:r>
              <a:rPr lang="es-ES" sz="3200" i="1" dirty="0" err="1"/>
              <a:t>down</a:t>
            </a:r>
            <a:r>
              <a:rPr lang="es-ES" sz="3200" i="1" dirty="0"/>
              <a:t> (Bajar):</a:t>
            </a:r>
            <a:r>
              <a:rPr lang="es-ES" sz="3200" dirty="0"/>
              <a:t> Si veo las ventas del </a:t>
            </a:r>
            <a:r>
              <a:rPr lang="es-ES" sz="3200" dirty="0">
                <a:latin typeface="Courier New" panose="02070309020205020404" pitchFamily="49" charset="0"/>
              </a:rPr>
              <a:t>País</a:t>
            </a:r>
            <a:r>
              <a:rPr lang="es-ES" sz="3200" dirty="0"/>
              <a:t>, puedo desglosarlas para ver qué </a:t>
            </a:r>
            <a:r>
              <a:rPr lang="es-ES" sz="3200" dirty="0">
                <a:latin typeface="Courier New" panose="02070309020205020404" pitchFamily="49" charset="0"/>
              </a:rPr>
              <a:t>Estado</a:t>
            </a:r>
            <a:r>
              <a:rPr lang="es-ES" sz="3200" dirty="0"/>
              <a:t> vendió más.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rgbClr val="002060"/>
                </a:solidFill>
              </a:rPr>
              <a:t>Jerarquías Múltiples:</a:t>
            </a:r>
            <a:r>
              <a:rPr lang="es-ES" sz="3200" dirty="0">
                <a:solidFill>
                  <a:srgbClr val="002060"/>
                </a:solidFill>
              </a:rPr>
              <a:t> </a:t>
            </a:r>
            <a:r>
              <a:rPr lang="es-ES" sz="3200" dirty="0" err="1"/>
              <a:t>MultiDim</a:t>
            </a:r>
            <a:r>
              <a:rPr lang="es-ES" sz="3200" dirty="0"/>
              <a:t> permite que una dimensión tenga varios caminos.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sz="3200" i="1" dirty="0"/>
              <a:t>Ejemplo en Tiempo:</a:t>
            </a:r>
            <a:r>
              <a:rPr lang="es-ES" sz="3200" dirty="0"/>
              <a:t> Un día puede pertenecer a la jerarquía </a:t>
            </a:r>
            <a:r>
              <a:rPr lang="es-ES" sz="3200" dirty="0">
                <a:latin typeface="Courier New" panose="02070309020205020404" pitchFamily="49" charset="0"/>
              </a:rPr>
              <a:t>Día -&gt; Mes -&gt; Año</a:t>
            </a:r>
            <a:r>
              <a:rPr lang="es-ES" sz="3200" dirty="0"/>
              <a:t> Y TAMBIÉN a la jerarquía </a:t>
            </a:r>
            <a:r>
              <a:rPr lang="es-ES" sz="3200" dirty="0">
                <a:latin typeface="Courier New" panose="02070309020205020404" pitchFamily="49" charset="0"/>
              </a:rPr>
              <a:t>Día -&gt; Semana -&gt; Año</a:t>
            </a:r>
            <a:r>
              <a:rPr lang="es-ES" sz="3200" dirty="0"/>
              <a:t>. El modelo gráfico muestra ambos caminos claramente.</a:t>
            </a:r>
          </a:p>
        </p:txBody>
      </p:sp>
    </p:spTree>
    <p:extLst>
      <p:ext uri="{BB962C8B-B14F-4D97-AF65-F5344CB8AC3E}">
        <p14:creationId xmlns:p14="http://schemas.microsoft.com/office/powerpoint/2010/main" val="3860724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0DE72-AD50-A4ED-B586-1C3A1406F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71A472-EC20-FCB6-5F9E-D3069B9E9E4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F2FF105-1D88-86D2-2CAD-DE1001634B9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2425CDD-C6CC-646C-B999-693DD9EF1E6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399CF45-C2DD-9186-2DD3-DB9021FC2E0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86A1D22-C3B9-CE88-81F2-038B3633177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979986-6831-ACC2-6EFB-0851BCABE1E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0CD829-D93E-A8F9-2B08-322FF1CB3AA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AF39FDF-8E33-E21A-A568-BA363888751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F43755F-1CF1-9774-014F-44BE4CD7CB1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2F7B1DB-60D0-E1E0-7E9D-597DFC73CE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1E15BE9-28E6-0F7F-0E81-05E9D52E1BA0}"/>
              </a:ext>
            </a:extLst>
          </p:cNvPr>
          <p:cNvSpPr txBox="1"/>
          <p:nvPr/>
        </p:nvSpPr>
        <p:spPr>
          <a:xfrm>
            <a:off x="583233" y="207818"/>
            <a:ext cx="10342434" cy="9818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Jerarquías (</a:t>
            </a:r>
            <a:r>
              <a:rPr lang="es-ES" sz="3200" b="1" dirty="0" err="1"/>
              <a:t>Hierarchies</a:t>
            </a:r>
            <a:r>
              <a:rPr lang="es-ES" sz="3200" b="1" dirty="0"/>
              <a:t>)</a:t>
            </a:r>
          </a:p>
          <a:p>
            <a:pPr>
              <a:buNone/>
            </a:pPr>
            <a:endParaRPr lang="es-ES" sz="2000" b="1" dirty="0"/>
          </a:p>
          <a:p>
            <a:pPr>
              <a:buNone/>
            </a:pPr>
            <a:endParaRPr lang="es-ES" sz="2000" b="1" dirty="0"/>
          </a:p>
          <a:p>
            <a:pPr>
              <a:buNone/>
            </a:pPr>
            <a:r>
              <a:rPr lang="es-ES" sz="2800" dirty="0"/>
              <a:t>Las jerarquías definen una secuencia lógica de niveles que permite a los usuarios navegar por los datos desde un resumen general hasta el detalle específico. Son el camino predefinido para el análisis.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800" b="1" dirty="0"/>
              <a:t>Ejemplos en </a:t>
            </a:r>
            <a:r>
              <a:rPr lang="es-ES" sz="2800" b="1" dirty="0" err="1"/>
              <a:t>Olist</a:t>
            </a:r>
            <a:r>
              <a:rPr lang="es-ES" sz="2800" b="1" dirty="0"/>
              <a:t>:</a:t>
            </a:r>
          </a:p>
          <a:p>
            <a:pPr>
              <a:buNone/>
            </a:pPr>
            <a:endParaRPr lang="es-ES" sz="2800" dirty="0"/>
          </a:p>
          <a:p>
            <a:pPr>
              <a:buFont typeface="+mj-lt"/>
              <a:buAutoNum type="arabicPeriod"/>
            </a:pPr>
            <a:r>
              <a:rPr lang="es-ES" sz="2800" b="1" dirty="0">
                <a:solidFill>
                  <a:srgbClr val="002060"/>
                </a:solidFill>
              </a:rPr>
              <a:t>Jerarquía de Ubicación (Geografía):</a:t>
            </a:r>
            <a:endParaRPr lang="es-ES" sz="2800" dirty="0">
              <a:solidFill>
                <a:srgbClr val="00206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Superior: </a:t>
            </a:r>
            <a:r>
              <a:rPr lang="es-ES" sz="2800" dirty="0">
                <a:latin typeface="Courier New" panose="02070309020205020404" pitchFamily="49" charset="0"/>
              </a:rPr>
              <a:t>Estado</a:t>
            </a:r>
            <a:r>
              <a:rPr lang="es-ES" sz="2800" dirty="0"/>
              <a:t> (ej. SP, RJ)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Inferior: </a:t>
            </a:r>
            <a:r>
              <a:rPr lang="es-ES" sz="2800" dirty="0">
                <a:latin typeface="Courier New" panose="02070309020205020404" pitchFamily="49" charset="0"/>
              </a:rPr>
              <a:t>Ciudad</a:t>
            </a:r>
            <a:r>
              <a:rPr lang="es-ES" sz="2800" dirty="0"/>
              <a:t> (ej. Sao Paulo, Campinas)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i="1" dirty="0"/>
              <a:t>Uso:</a:t>
            </a:r>
            <a:r>
              <a:rPr lang="es-ES" sz="2800" dirty="0"/>
              <a:t> Permite ver las ventas totales de "Sao Paulo (Estado)" y luego desglosarlas por sus ciudades.</a:t>
            </a:r>
          </a:p>
          <a:p>
            <a:pPr marL="742950" lvl="1" indent="-285750">
              <a:buFont typeface="+mj-lt"/>
              <a:buAutoNum type="arabicPeriod"/>
            </a:pPr>
            <a:endParaRPr lang="es-ES" sz="2800" dirty="0"/>
          </a:p>
          <a:p>
            <a:pPr>
              <a:buFont typeface="+mj-lt"/>
              <a:buAutoNum type="arabicPeriod"/>
            </a:pPr>
            <a:r>
              <a:rPr lang="es-ES" sz="2800" b="1" dirty="0">
                <a:solidFill>
                  <a:srgbClr val="002060"/>
                </a:solidFill>
              </a:rPr>
              <a:t>Jerarquía de Tiempo (Calendario):</a:t>
            </a:r>
            <a:endParaRPr lang="es-ES" sz="2800" dirty="0">
              <a:solidFill>
                <a:srgbClr val="002060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1: </a:t>
            </a:r>
            <a:r>
              <a:rPr lang="es-ES" sz="2800" dirty="0">
                <a:latin typeface="Courier New" panose="02070309020205020404" pitchFamily="49" charset="0"/>
              </a:rPr>
              <a:t>Año</a:t>
            </a:r>
            <a:r>
              <a:rPr lang="es-ES" sz="2800" dirty="0"/>
              <a:t> (2017)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2: </a:t>
            </a:r>
            <a:r>
              <a:rPr lang="es-ES" sz="2800" dirty="0">
                <a:latin typeface="Courier New" panose="02070309020205020404" pitchFamily="49" charset="0"/>
              </a:rPr>
              <a:t>Trimestre</a:t>
            </a:r>
            <a:r>
              <a:rPr lang="es-ES" sz="2800" dirty="0"/>
              <a:t> (Q4)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3: </a:t>
            </a:r>
            <a:r>
              <a:rPr lang="es-ES" sz="2800" dirty="0">
                <a:latin typeface="Courier New" panose="02070309020205020404" pitchFamily="49" charset="0"/>
              </a:rPr>
              <a:t>Mes</a:t>
            </a:r>
            <a:r>
              <a:rPr lang="es-ES" sz="2800" dirty="0"/>
              <a:t> (Octubre)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dirty="0"/>
              <a:t>Nivel 4: </a:t>
            </a:r>
            <a:r>
              <a:rPr lang="es-ES" sz="2800" dirty="0">
                <a:latin typeface="Courier New" panose="02070309020205020404" pitchFamily="49" charset="0"/>
              </a:rPr>
              <a:t>Día</a:t>
            </a:r>
            <a:r>
              <a:rPr lang="es-ES" sz="2800" dirty="0"/>
              <a:t> (25)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ES" sz="2800" i="1" dirty="0"/>
              <a:t>Uso:</a:t>
            </a:r>
            <a:r>
              <a:rPr lang="es-ES" sz="2800" dirty="0"/>
              <a:t> Permite hacer </a:t>
            </a:r>
            <a:r>
              <a:rPr lang="es-ES" sz="2800" i="1" dirty="0"/>
              <a:t>Drill-</a:t>
            </a:r>
            <a:r>
              <a:rPr lang="es-ES" sz="2800" i="1" dirty="0" err="1"/>
              <a:t>down</a:t>
            </a:r>
            <a:r>
              <a:rPr lang="es-ES" sz="2800" dirty="0"/>
              <a:t> desde un año completo hasta un día específico para encontrar picos de venta.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12FD18D-95C8-587B-5DF8-4A60C5DDA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551" y="2411778"/>
            <a:ext cx="7125903" cy="510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62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A49B7-22D2-DD7F-D395-9539E9DF3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A9CC241-D931-D175-B2EC-8CF03BD455D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1150301-1A22-35E4-AE50-989781A1DA5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7C355F2-B2DD-72E2-9D0D-D042A1C34F3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D9F2EBA-7718-0F95-F420-65A87408252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C9ECA92-7D8A-8B1F-4223-C691DCE0658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17592DD-68A5-C611-9756-0F6919FE55D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F843BC9-5CF3-CE9A-3ABB-A4C9D673D36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D8FC6C7-0C05-14DB-19CA-01E6A1369BD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A5A3026-EE08-8EB6-FBBA-02E2326C420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55BAFC04-2EAF-6C96-631A-DCE3808ABD1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962E804B-D4AB-E1EA-C40A-0FC34B42D4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652154"/>
              </p:ext>
            </p:extLst>
          </p:nvPr>
        </p:nvGraphicFramePr>
        <p:xfrm>
          <a:off x="1484721" y="2728060"/>
          <a:ext cx="15318557" cy="60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F7A01541-692D-BDA9-82CD-7BB5C1B59B5A}"/>
              </a:ext>
            </a:extLst>
          </p:cNvPr>
          <p:cNvSpPr txBox="1"/>
          <p:nvPr/>
        </p:nvSpPr>
        <p:spPr>
          <a:xfrm>
            <a:off x="2500460" y="2174532"/>
            <a:ext cx="135251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4000" b="1" dirty="0"/>
              <a:t>4 Paso para el modelamiento dimensional</a:t>
            </a:r>
          </a:p>
        </p:txBody>
      </p:sp>
    </p:spTree>
    <p:extLst>
      <p:ext uri="{BB962C8B-B14F-4D97-AF65-F5344CB8AC3E}">
        <p14:creationId xmlns:p14="http://schemas.microsoft.com/office/powerpoint/2010/main" val="157320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1ECE9-051B-9E78-1906-AA7827BE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FBB88C-7CE7-D53F-D240-9215A0B1E8B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5B0FDC8-CA24-83DD-749A-CE5DD075C1A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64B19CD-00E4-8381-3384-60759B7BFB6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540EA8A-A024-AC5C-8E77-D07FADAF348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E34E214-8219-181D-D339-65B84067953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E66FD87-8333-37AC-2A04-FDC21059E9F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763DA2-2783-CE00-EA75-66C1792282F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6711E7E-3FBF-2230-80C3-933127A0C66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8688547-9317-0AE0-E3B7-67DE11BD7DC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FE772C5-6B92-1417-0947-C3C6ED41C42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5D994B52-8601-B521-9951-65DAF10F1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668" y="1770268"/>
            <a:ext cx="9620010" cy="234924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7BA5F2E-6B8B-E9C9-A070-317325A03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840" y="5143500"/>
            <a:ext cx="10462761" cy="39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92828-1556-0618-F727-174C54B3E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2A2A98E-16D2-BEC6-280C-34CE999CD89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1B8AA29-F2BB-F7C9-D717-F8849DB8BC7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C1127A9-D747-D544-6EBF-E5694C1F4FA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A365942-A523-4FA5-FC69-97A62978E10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53C4E51-4971-5952-5C36-230B14DFA84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A47702A-9E15-0E67-8E38-68C19DF11DC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FEBBCD5-E9E9-F902-1ABE-5DF3ACD954E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8950FDE-A6BE-24EA-12F8-A0D67C9A2CE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EF016B0-AD68-CE71-0ED5-370A00085A5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254D337-C658-D018-EF97-692A7BC064A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C98A5D66-C2FD-5831-D243-7EF74CAF9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2440293"/>
              </p:ext>
            </p:extLst>
          </p:nvPr>
        </p:nvGraphicFramePr>
        <p:xfrm>
          <a:off x="3261674" y="3346809"/>
          <a:ext cx="11161335" cy="485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915EDA5E-700B-27A4-C135-F851B6821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712917"/>
              </p:ext>
            </p:extLst>
          </p:nvPr>
        </p:nvGraphicFramePr>
        <p:xfrm>
          <a:off x="2151668" y="2940446"/>
          <a:ext cx="13836192" cy="518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CEDF66FF-9FDB-1BC7-F282-1B9B2C9FCB93}"/>
              </a:ext>
            </a:extLst>
          </p:cNvPr>
          <p:cNvSpPr txBox="1"/>
          <p:nvPr/>
        </p:nvSpPr>
        <p:spPr>
          <a:xfrm>
            <a:off x="2047974" y="1363827"/>
            <a:ext cx="9186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3000"/>
              </a:spcAft>
              <a:buNone/>
            </a:pPr>
            <a:r>
              <a:rPr lang="es-ES" sz="2800" b="1" i="0" dirty="0">
                <a:solidFill>
                  <a:schemeClr val="tx1"/>
                </a:solidFill>
                <a:effectLst/>
                <a:latin typeface="Inter"/>
              </a:rPr>
              <a:t>Las 4 Características Clave</a:t>
            </a:r>
          </a:p>
        </p:txBody>
      </p:sp>
    </p:spTree>
    <p:extLst>
      <p:ext uri="{BB962C8B-B14F-4D97-AF65-F5344CB8AC3E}">
        <p14:creationId xmlns:p14="http://schemas.microsoft.com/office/powerpoint/2010/main" val="2890891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62451-5382-35C2-7992-D97A1C0F7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B9068B1-ACD5-BBCB-CB3A-A7DA00631F3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79BE410-F944-4ED6-C3D4-2FDE4BFCE14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6484E03-EB18-DDDC-F7AA-63FE33135F6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FC923FA-777B-1E85-4B27-DDD2700BC56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D69C490-5EEA-44FE-0B5D-25FF0270186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255666-0AD2-4C84-784E-EC1A82EDA34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516CC2A-7DF5-D3C2-FBE1-6EF8D559A58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5D061D6-F4C1-11A2-D6E5-EEC1B74E89F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F700A50-751B-930A-8359-E5E84DD4B01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E90E505-4965-2DF6-A6E7-5649E9270AC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5FDCEA45-1E74-8A6B-CA7A-92B31B935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179" y="1413325"/>
            <a:ext cx="10097636" cy="7063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Fase 1: Preparación (Análisis de Requisitos)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Identificar la Objetivo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Listar las Preguntas Analíticas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s-CO" altLang="es-CO" sz="2800" b="1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Fase 2: El Paso a Paso del Diseño (Modelo 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MultiDim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1: Definir el Hecho (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Fact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2: Definir las Medidas (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Measures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3: Definir las Dimensiones y Niveles Base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4: Construir las Jerarquías (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Hierarchies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CO" altLang="es-CO" sz="2800" b="1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CO" altLang="es-CO" sz="2800" b="1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Fase 3: Refinamiento (Conceptos Avanzados de </a:t>
            </a:r>
            <a:r>
              <a:rPr lang="es-CO" altLang="es-CO" sz="2800" b="1" dirty="0" err="1">
                <a:solidFill>
                  <a:schemeClr val="tx1"/>
                </a:solidFill>
                <a:latin typeface="+mj-lt"/>
              </a:rPr>
              <a:t>Vaisman</a:t>
            </a: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Ortogonalidad:</a:t>
            </a:r>
            <a:endParaRPr lang="es-CO" altLang="es-CO" sz="2800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2"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Distinguir Instancias:</a:t>
            </a:r>
            <a:endParaRPr lang="es-CO" altLang="es-CO" sz="2800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AutoNum type="arabicPeriod" startAt="3"/>
            </a:pPr>
            <a:r>
              <a:rPr lang="es-CO" altLang="es-CO" sz="2800" b="1" dirty="0">
                <a:solidFill>
                  <a:schemeClr val="tx1"/>
                </a:solidFill>
                <a:latin typeface="+mj-lt"/>
              </a:rPr>
              <a:t>Restricciones de Integridad:</a:t>
            </a:r>
            <a:endParaRPr lang="es-CO" altLang="es-CO" sz="2800" dirty="0">
              <a:solidFill>
                <a:schemeClr val="tx1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s-CO" altLang="es-CO" sz="1800" b="1" dirty="0">
              <a:solidFill>
                <a:schemeClr val="tx1"/>
              </a:solidFill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780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68D5-EA6A-C58C-EF18-28C50344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076080-68A4-AE6E-A257-7223D5067BF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98F47B-C060-1EAB-51A3-961A0B9A66C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098D0E8-CF5D-DD6C-540B-6FCF70B939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4652225-12C5-A520-435C-50F0303EFC1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8C05BCE-DBFB-DE39-D0ED-EE0632E65FE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F6D42EF-C87E-56D0-318A-B50C824F600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D73B048-A06A-3C91-45D8-56C42D1BA76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12CED18-1DE2-A118-E554-4564D25F7CC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4FD0786-27AE-A759-43E6-8235279C64B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80685C6-D3A9-333F-3808-6AD0C60EA33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C6264DA9-D3D2-B5DD-AB9A-731455F21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6320" y="738151"/>
            <a:ext cx="14744742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1: Preparación (Análisis de Requisitos)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Identificar la Misión: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¿Qué proceso de negocio estamos analizando? (Ej. Ventas, Admisiones hospitalarias, Envíos).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Listar las Preguntas Analíticas: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Haz que los alumnos escriban qué preguntas debe responder el sistema.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Ejemplo: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"¿Cuál fue el total de ventas por producto y por ciudad el mes pasado?"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9D8C14-0684-9E7C-F102-C480AF879A13}"/>
              </a:ext>
            </a:extLst>
          </p:cNvPr>
          <p:cNvSpPr txBox="1"/>
          <p:nvPr/>
        </p:nvSpPr>
        <p:spPr>
          <a:xfrm>
            <a:off x="1596320" y="3006929"/>
            <a:ext cx="1552275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Ejercicio: "Aerolínea </a:t>
            </a:r>
            <a:r>
              <a:rPr lang="es-ES" sz="2400" b="1" dirty="0" err="1"/>
              <a:t>SkyHigh</a:t>
            </a:r>
            <a:r>
              <a:rPr lang="es-ES" sz="2400" b="1" dirty="0"/>
              <a:t>“</a:t>
            </a:r>
          </a:p>
          <a:p>
            <a:pPr>
              <a:buNone/>
            </a:pPr>
            <a:endParaRPr lang="es-ES" sz="2400" b="1" dirty="0"/>
          </a:p>
          <a:p>
            <a:pPr marL="342900" indent="-342900">
              <a:buAutoNum type="arabicPeriod"/>
            </a:pPr>
            <a:endParaRPr lang="es-ES" sz="2400" b="1" dirty="0"/>
          </a:p>
          <a:p>
            <a:pPr marL="342900" indent="-342900">
              <a:buAutoNum type="arabicPeriod"/>
            </a:pPr>
            <a:r>
              <a:rPr lang="es-ES" sz="2400" b="1" dirty="0"/>
              <a:t>Caso de Negocio:</a:t>
            </a:r>
            <a:r>
              <a:rPr lang="es-ES" sz="2400" dirty="0"/>
              <a:t> La aerolínea </a:t>
            </a:r>
            <a:r>
              <a:rPr lang="es-ES" sz="2400" i="1" dirty="0" err="1"/>
              <a:t>SkyHigh</a:t>
            </a:r>
            <a:r>
              <a:rPr lang="es-ES" sz="2400" dirty="0"/>
              <a:t> quiere analizar la eficiencia de sus operaciones en el último año. El gerente de operaciones te ha entregado los siguientes requisitos para el diseño de su Data </a:t>
            </a:r>
            <a:r>
              <a:rPr lang="es-ES" sz="2400" dirty="0" err="1"/>
              <a:t>Warehouse</a:t>
            </a:r>
            <a:r>
              <a:rPr lang="es-ES" sz="2400" dirty="0"/>
              <a:t>:</a:t>
            </a:r>
          </a:p>
          <a:p>
            <a:pPr marL="342900" indent="-342900">
              <a:buAutoNum type="arabicPeriod"/>
            </a:pPr>
            <a:endParaRPr lang="es-ES" sz="2400" dirty="0"/>
          </a:p>
          <a:p>
            <a:pPr>
              <a:buNone/>
            </a:pPr>
            <a:r>
              <a:rPr lang="es-ES" sz="2400" dirty="0"/>
              <a:t>*"Necesitamos analizar cada vuelo realizado. Nos interesa saber cuántos pasajeros viajaron, cuántos litros de combustible se consumieron y los minutos de retraso (si hubo).</a:t>
            </a:r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dirty="0"/>
              <a:t>Queremos ver esta información desglosada por tiempo (necesitamos poder agrupar por día, mes, trimestre y año).</a:t>
            </a:r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dirty="0"/>
              <a:t>También es vital analizar el rendimiento según la ruta geográfica. Ten en cuenta que cada vuelo tiene un Aeropuerto de Origen y uno de Destino. Los aeropuertos pertenecen a una Ciudad, y las ciudades a un País.</a:t>
            </a:r>
          </a:p>
          <a:p>
            <a:pPr>
              <a:buNone/>
            </a:pPr>
            <a:r>
              <a:rPr lang="es-ES" sz="2400" dirty="0"/>
              <a:t>Por último, queremos comparar qué modelos de aviones son más eficientes. De cada avión sabemos su matrícula, su Modelo (ej. Boeing 737) y el Fabricante (ej. Boeing)."</a:t>
            </a:r>
          </a:p>
        </p:txBody>
      </p:sp>
    </p:spTree>
    <p:extLst>
      <p:ext uri="{BB962C8B-B14F-4D97-AF65-F5344CB8AC3E}">
        <p14:creationId xmlns:p14="http://schemas.microsoft.com/office/powerpoint/2010/main" val="3160969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D999C-689F-0671-EE2E-DBCD30C5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77B525-8F89-E015-7C92-BF4F9C289BD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AD6A9DB-91C7-8091-7F30-80806C73A26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ADE695C-5738-6BD5-1F1C-956B2736E1D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47AC6CC-47B8-B758-B2CB-FDAEBC35A7C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8D7D8FF-8202-C6DB-0EDD-B9A0804C0C4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F01EEF1-F61C-4420-5C3A-45C9399C577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8F0703E-1EFB-13F3-8987-017C93E44EB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004D9E7-D8AD-AC90-9CF7-E2F2B02C3D9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98533F6-F3F5-19E1-C21A-984FDAC41EF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1A4CED2-A9FF-8839-ECC5-54CC8274029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4C6DBF4-528A-E44D-9CAF-CCECDA4A856A}"/>
              </a:ext>
            </a:extLst>
          </p:cNvPr>
          <p:cNvSpPr txBox="1"/>
          <p:nvPr/>
        </p:nvSpPr>
        <p:spPr>
          <a:xfrm>
            <a:off x="856673" y="619028"/>
            <a:ext cx="16073582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Ejercicio: "Aerolínea </a:t>
            </a:r>
            <a:r>
              <a:rPr lang="es-ES" sz="2400" b="1" dirty="0" err="1"/>
              <a:t>SkyHigh</a:t>
            </a:r>
            <a:r>
              <a:rPr lang="es-ES" sz="2400" b="1" dirty="0"/>
              <a:t>“</a:t>
            </a:r>
          </a:p>
          <a:p>
            <a:pPr>
              <a:buNone/>
            </a:pPr>
            <a:endParaRPr lang="es-ES" sz="2400" b="1" dirty="0"/>
          </a:p>
          <a:p>
            <a:pPr marL="342900" indent="-342900">
              <a:buAutoNum type="arabicPeriod"/>
            </a:pPr>
            <a:endParaRPr lang="es-ES" sz="2400" b="1" dirty="0"/>
          </a:p>
          <a:p>
            <a:pPr marL="342900" indent="-342900">
              <a:buAutoNum type="arabicPeriod"/>
            </a:pPr>
            <a:r>
              <a:rPr lang="es-ES" sz="2400" b="1" dirty="0"/>
              <a:t>Caso de Negocio:</a:t>
            </a:r>
            <a:r>
              <a:rPr lang="es-ES" sz="2400" dirty="0"/>
              <a:t> La aerolínea </a:t>
            </a:r>
            <a:r>
              <a:rPr lang="es-ES" sz="2400" i="1" dirty="0" err="1"/>
              <a:t>SkyHigh</a:t>
            </a:r>
            <a:r>
              <a:rPr lang="es-ES" sz="2400" dirty="0"/>
              <a:t> quiere analizar la eficiencia de sus operaciones en el último año. El gerente de operaciones te ha entregado los siguientes requisitos para el diseño de su Data </a:t>
            </a:r>
            <a:r>
              <a:rPr lang="es-ES" sz="2400" dirty="0" err="1"/>
              <a:t>Warehouse</a:t>
            </a:r>
            <a:r>
              <a:rPr lang="es-ES" sz="2400" dirty="0"/>
              <a:t>:</a:t>
            </a:r>
          </a:p>
          <a:p>
            <a:pPr marL="342900" indent="-342900">
              <a:buAutoNum type="arabicPeriod"/>
            </a:pPr>
            <a:endParaRPr lang="es-ES" sz="2400" dirty="0"/>
          </a:p>
          <a:p>
            <a:pPr>
              <a:buNone/>
            </a:pPr>
            <a:r>
              <a:rPr lang="es-ES" sz="2400" dirty="0"/>
              <a:t>*"Necesitamos analizar cada vuelo realizado. Nos interesa saber cuántos pasajeros viajaron, cuántos litros de combustible se consumieron y los minutos de retraso (si hubo).</a:t>
            </a:r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dirty="0"/>
              <a:t>Queremos ver esta información desglosada por tiempo (necesitamos poder agrupar por día, mes, trimestre y año).</a:t>
            </a:r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dirty="0"/>
              <a:t>También es vital analizar el rendimiento según la ruta geográfica. Ten en cuenta que cada vuelo tiene un Aeropuerto de Origen y uno de Destino. Los aeropuertos pertenecen a una Ciudad, y las ciudades a un País.</a:t>
            </a:r>
          </a:p>
          <a:p>
            <a:pPr>
              <a:buNone/>
            </a:pPr>
            <a:r>
              <a:rPr lang="es-ES" sz="2400" dirty="0"/>
              <a:t>Por último, queremos comparar qué modelos de aviones son más eficientes. De cada avión sabemos su matrícula, su Modelo (ej. Boeing 737) y el Fabricante (ej. Boeing).“</a:t>
            </a:r>
          </a:p>
          <a:p>
            <a:pPr>
              <a:buNone/>
            </a:pPr>
            <a:endParaRPr lang="es-ES" sz="2400" dirty="0"/>
          </a:p>
          <a:p>
            <a:pPr>
              <a:buNone/>
            </a:pPr>
            <a:r>
              <a:rPr lang="es-ES" sz="2400" dirty="0"/>
              <a:t>- Rutas scon Mas retraso. Regios , Tiempo . </a:t>
            </a:r>
            <a:r>
              <a:rPr lang="es-ES" sz="2400" dirty="0" err="1"/>
              <a:t>Aaero</a:t>
            </a:r>
            <a:r>
              <a:rPr lang="es-ES" sz="2400" dirty="0"/>
              <a:t> Puesto</a:t>
            </a:r>
          </a:p>
          <a:p>
            <a:pPr>
              <a:buNone/>
            </a:pPr>
            <a:r>
              <a:rPr lang="es-ES" sz="2400" dirty="0"/>
              <a:t>- Rutas con menos gasto de combustible</a:t>
            </a:r>
          </a:p>
          <a:p>
            <a:pPr>
              <a:buNone/>
            </a:pPr>
            <a:r>
              <a:rPr lang="es-ES" sz="2400" dirty="0"/>
              <a:t>- Rutas mas comunes</a:t>
            </a:r>
          </a:p>
        </p:txBody>
      </p:sp>
    </p:spTree>
    <p:extLst>
      <p:ext uri="{BB962C8B-B14F-4D97-AF65-F5344CB8AC3E}">
        <p14:creationId xmlns:p14="http://schemas.microsoft.com/office/powerpoint/2010/main" val="35690016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DB-9F28-C7E9-5F99-62BA28BEB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617CD4-A576-F2BA-05AD-A1393981C50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D245FB2-D670-FFEF-8D2F-BE5F149AE0C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F7B5A98F-F127-2E15-8735-9A9A6E6EC72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85990CA-C187-5DDF-7071-68E874D3347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8B30BB6-B833-E110-6966-9D555EBCBEC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BE2BD2-BC52-8CEC-8C2E-A03AE2DBE79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835F30-B574-74EC-DF98-0BDB874528B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D3D2417-0688-16D6-DA4F-2916557EECF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EDEA4A3-FBA4-E16E-96BE-87BF414BAF9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576D18E-F0BA-8EE6-AD48-CF5D9FFE8BD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E753963B-AF19-EA81-0784-4522EB416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688" y="881112"/>
            <a:ext cx="14476380" cy="8817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2: El Paso a Paso del Diseño (Modelo 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MultiDim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1: Definir el Hecho (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Fact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El "Hecho" es el foco del análisis. En el modelo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MultiDim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esto se representa como el nodo central.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Identificar el evento que genera datos.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¿Qué evento estamos contando o midiendo?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Un rectángulo o caja con el nombre del hecho (ej. Ventas).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2: Definir las Medidas (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Measures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Son los atributos numéricos del Hecho que cuantifican el proceso.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Listar los indicadores de rendimiento.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Clasificación: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Aditivas: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Se pueden sumar en todas las dimensiones (ej. Cantidad Vendida).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Semi-aditivas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No se pueden sumar en algunas dimensiones, usualmente el tiempo (ej. Saldo de Inventario).</a:t>
            </a:r>
          </a:p>
          <a:p>
            <a:pPr marL="4572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No aditivas: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No se suman (ej. Margen Unitario o porcentajes).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Se listan dentro de la caja del Hecho.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3: Definir las Dimensiones y Niveles Base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Las dimensiones son las perspectivas de análisis ("por producto", "por tiempo").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Identificar los "Niveles" (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Levels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). Un Nivel es un conjunto de datos con características similares (ej. Producto, Cliente, Tienda).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Los Niveles se dibujan como óvalos o rectángulos conectados al Hecho.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84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9725-5819-0B20-66E6-F50ABA69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56E7D4D-1FA9-BF68-EA86-AED8C3ABA4C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9EB90C5-0799-D5B8-357F-76F2B93BDC1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9DDDE10-40ED-679A-1BCF-4B56B63E66E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3E306F0-F240-54D3-49DC-0C3408398E4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39519A09-B2EA-2C2B-C7AA-E80F5E9F1BB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45B0032-4AC4-0259-032A-BDB17E44FA1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4311F5C-8775-DFE3-54C8-D41970EAAD0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D11C6B2-E78D-EFC5-FDC6-AE97084F707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F9A3681-F14D-7892-DD25-E6C0CB36E4E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7C94FAB-02F4-0D1A-73F1-23093B5710A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0E083DE9-F824-B1B7-6FB6-773C58226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688" y="1435109"/>
            <a:ext cx="14476380" cy="770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2: El Paso a Paso del Diseño (Modelo 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MultiDim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3: Definir las Dimensiones y Niveles Base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Las dimensiones son las perspectivas de análisis ("por producto", "por tiempo").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Identificar los "Niveles" (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Levels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). Un Nivel es un conjunto de datos con características similares (ej. Producto, Cliente, Tienda).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Los Niveles se dibujan como óvalos o rectángulos conectados al Hecho.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4: Construir las Jerarquías (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Hierarchies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Las jerarquías permiten la agregación de datos (Drill-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down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/ Roll-up).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Establecer relaciones Padre-Hijo entre niveles.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Tipos de Jerarquías a enseñar: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Simples: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Una sola línea de ascenso.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Múltiples: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Un nivel tiene varios padres (ej. El Tiempo puede agruparse en Semana O en Mes).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5: Definir los Parámetros (Atributos de Nivel)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No todo es un nivel jerárquico. Hay información descriptiva que no sirve para agrupar, sino para informar.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Añadir atributos descriptivos a los niveles.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Ejemplo: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Para el nivel Producto, los parámetros pueden ser Color, Peso, Descripción.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Representación: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Se anotan asociados al nivel correspondiente.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215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69DF-EB34-68AC-0C3C-CA5B7584B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ED74B9D-55B8-CB2D-8BD0-C73C9501A88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B1310D3-307A-FA0F-9E00-7CC25CE4C52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87834BF-2C38-3D5B-C556-07F58E21B1D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39693FE-DA25-C35B-118C-456E2395825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FCFA8A81-4EEE-15D7-5480-BCF3271F721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05A743C-C61C-35C7-E48C-E2487963324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84ABD29-D67C-440B-5624-A325511A6ACA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A01EDB8-029B-D9D8-083F-65F38338515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B56CE85-5ED4-6CD4-F1B7-FC11EFB801F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929BE36-A39F-7D2E-CB41-75118B0ACA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DC900A6-E108-DA5D-6913-BE31E86AE78A}"/>
              </a:ext>
            </a:extLst>
          </p:cNvPr>
          <p:cNvSpPr txBox="1"/>
          <p:nvPr/>
        </p:nvSpPr>
        <p:spPr>
          <a:xfrm>
            <a:off x="1595106" y="1505019"/>
            <a:ext cx="1450549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4000" b="1" dirty="0"/>
              <a:t>Niveles y Granularidad (</a:t>
            </a:r>
            <a:r>
              <a:rPr lang="es-ES" sz="4000" b="1" dirty="0" err="1"/>
              <a:t>Levels</a:t>
            </a:r>
            <a:r>
              <a:rPr lang="es-ES" sz="4000" b="1" dirty="0"/>
              <a:t>)</a:t>
            </a:r>
          </a:p>
          <a:p>
            <a:pPr>
              <a:buNone/>
            </a:pPr>
            <a:endParaRPr lang="es-ES" sz="4000" b="1" dirty="0"/>
          </a:p>
          <a:p>
            <a:pPr>
              <a:buNone/>
            </a:pPr>
            <a:r>
              <a:rPr lang="es-ES" sz="4000" dirty="0"/>
              <a:t>Un nivel representa la </a:t>
            </a:r>
            <a:r>
              <a:rPr lang="es-ES" sz="4000" b="1" dirty="0"/>
              <a:t>granularidad</a:t>
            </a:r>
            <a:r>
              <a:rPr lang="es-ES" sz="4000" dirty="0"/>
              <a:t> o el nivel de detalle al cual las medidas son representadas o agregadas. En el ejemplo de ventas, las cifras pueden estar agregadas a los siguientes niveles:</a:t>
            </a:r>
          </a:p>
          <a:p>
            <a:pPr>
              <a:buNone/>
            </a:pPr>
            <a:endParaRPr lang="es-E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Categoría</a:t>
            </a:r>
            <a:r>
              <a:rPr lang="es-ES" sz="4000" dirty="0"/>
              <a:t> (para la dimensión Producto).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Trimestre</a:t>
            </a:r>
            <a:r>
              <a:rPr lang="es-ES" sz="4000" b="1" dirty="0"/>
              <a:t>/</a:t>
            </a:r>
            <a:r>
              <a:rPr lang="es-ES" sz="4000" b="1" dirty="0" err="1">
                <a:solidFill>
                  <a:srgbClr val="002060"/>
                </a:solidFill>
              </a:rPr>
              <a:t>Quarter</a:t>
            </a:r>
            <a:r>
              <a:rPr lang="es-ES" sz="4000" dirty="0"/>
              <a:t> (para la dimensión Tiempo).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000" b="1" dirty="0">
                <a:solidFill>
                  <a:srgbClr val="002060"/>
                </a:solidFill>
              </a:rPr>
              <a:t>Ciudad</a:t>
            </a:r>
            <a:r>
              <a:rPr lang="es-ES" sz="4000" dirty="0"/>
              <a:t> (para la dimensión Cliente).</a:t>
            </a:r>
          </a:p>
        </p:txBody>
      </p:sp>
    </p:spTree>
    <p:extLst>
      <p:ext uri="{BB962C8B-B14F-4D97-AF65-F5344CB8AC3E}">
        <p14:creationId xmlns:p14="http://schemas.microsoft.com/office/powerpoint/2010/main" val="2482974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B3D7-92D9-79C4-8F04-C85563FE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D1B3A90-CE4E-2072-E45A-5C26381F61A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5D884BC-5DA4-A34B-CA03-A179F0E50AD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FCE833D-9F8A-98A6-7519-5766A122762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CD666D3-123C-F8FE-54E9-D8C0F4274E8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11F2DFE-0EEB-24EE-FA68-EC001221A27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3A3B10E-BEE3-8332-DDAB-9ABD80D2D3FE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770C918-5B37-2487-FF20-EEF7BBE5DE5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A04982D-D47D-A345-169C-7D67D58179C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C38953F-B1D1-521E-BE4E-F3929068D54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23DEB78-79A4-4D8F-8452-7083C7F004A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7" name="Rectangle 5">
            <a:extLst>
              <a:ext uri="{FF2B5EF4-FFF2-40B4-BE49-F238E27FC236}">
                <a16:creationId xmlns:a16="http://schemas.microsoft.com/office/drawing/2014/main" id="{358F5E39-5011-694B-BC91-9D3ACA6BF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40" y="968983"/>
            <a:ext cx="15661660" cy="247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3: Refinamiento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Para obtener una calificación alta o profundizar, introduce estos conceptos que diferencian este libro de otros más básicos: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Ortogonalidad: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Explicar que las dimensiones deben ser independientes entre sí (el tiempo no depende del producto).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Distinguir Instancias: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Diferenciar entre el </a:t>
            </a:r>
            <a:r>
              <a:rPr kumimoji="0" lang="es-CO" altLang="es-CO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Esquema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(el dibujo) y la </a:t>
            </a:r>
            <a:r>
              <a:rPr kumimoji="0" lang="es-CO" altLang="es-CO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Instancia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(los datos reales)..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Restricciones de Integridad:</a:t>
            </a:r>
            <a:endParaRPr kumimoji="0" lang="es-CO" altLang="es-CO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¿Cada hijo tiene un solo padre? (Jerarquía estricta).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¿Existen padres sin hijos?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563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B34E5-66A8-B1F3-CB86-A26744467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4EA2FF-EB59-9C70-AB04-5EC2C261D8F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00BFEA0-C0BC-D022-CF19-C9F65AA5921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0DF3C55-EDAE-3815-F0E7-CA07134DD14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C54F707-DE0F-52EC-F977-6DD4B1ADBAA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B710024-D17A-9E64-29CB-E5A56CBB7D0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C8685E3-D592-68CB-66AC-466F4C79F21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644ED9-92BF-60C2-9AFD-786FD0951E0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5C889C9-0E6E-AA86-CCD0-AEDE712E43E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5A18EB9-0891-3F05-2B8D-D3D75B6AECE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515D5CF-5465-5425-3950-D86F981375A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3" name="Imagen 12" descr="Diagrama&#10;&#10;El contenido generado por IA puede ser incorrecto.">
            <a:extLst>
              <a:ext uri="{FF2B5EF4-FFF2-40B4-BE49-F238E27FC236}">
                <a16:creationId xmlns:a16="http://schemas.microsoft.com/office/drawing/2014/main" id="{32DE8FFB-6406-316B-B62C-75EFE7A24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82" y="1428910"/>
            <a:ext cx="14650717" cy="796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50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82D80-7E86-F072-2D3C-637448583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2FE181-6B75-9E6C-BE06-575E802252C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19953AC-69E6-568A-EB87-A2D9FC2B0B54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70591CC-D0E8-9674-CF26-D7C359F01D8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FECB33E-BBE8-EEE9-79AC-3BFDCF8D10A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DF60C77-9A16-1A33-794D-1D3EAA378AD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FFFB35A-61E9-0603-B74E-D6CA7E5A538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93834F-25E0-B681-33EA-CFF16887370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1FA5E5C-A833-0A51-69AB-85004364EB4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420AC3F-AE8C-34F6-20FC-B552D298779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9594A43-FC70-2CF3-FABA-3D0538E9EA0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ED719A7-2A7F-C169-FB73-364DFD346D61}"/>
              </a:ext>
            </a:extLst>
          </p:cNvPr>
          <p:cNvSpPr txBox="1"/>
          <p:nvPr/>
        </p:nvSpPr>
        <p:spPr>
          <a:xfrm>
            <a:off x="1210745" y="962352"/>
            <a:ext cx="153162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Dinámica de las Medidas y Agregación</a:t>
            </a:r>
          </a:p>
          <a:p>
            <a:endParaRPr lang="es-ES" sz="3600" b="1" dirty="0"/>
          </a:p>
          <a:p>
            <a:endParaRPr lang="es-ES" sz="3600" b="1" dirty="0"/>
          </a:p>
          <a:p>
            <a:r>
              <a:rPr lang="es-ES" sz="2800" dirty="0"/>
              <a:t>Cada medida en un cubo tiene una </a:t>
            </a:r>
            <a:r>
              <a:rPr lang="es-ES" sz="2800" b="1" dirty="0"/>
              <a:t>instrucción matemática</a:t>
            </a:r>
            <a:r>
              <a:rPr lang="es-ES" sz="2800" dirty="0"/>
              <a:t> (función) que le dice cómo comportarse cuando "alejamos" la vista (Zoom </a:t>
            </a:r>
            <a:r>
              <a:rPr lang="es-ES" sz="2800" dirty="0" err="1"/>
              <a:t>Out</a:t>
            </a:r>
            <a:r>
              <a:rPr lang="es-ES" sz="2800" dirty="0"/>
              <a:t>).</a:t>
            </a:r>
          </a:p>
          <a:p>
            <a:endParaRPr lang="es-ES" sz="2800" dirty="0"/>
          </a:p>
          <a:p>
            <a:r>
              <a:rPr lang="es-ES" sz="2800" b="1" dirty="0">
                <a:solidFill>
                  <a:srgbClr val="002060"/>
                </a:solidFill>
              </a:rPr>
              <a:t>¿Qué es la Agregación?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Es el proceso de combinar muchos valores individuales en uno solo. Ocurre automáticamente cuando cambiamos el nivel de detalle (granularidad) usando las jerarquías.</a:t>
            </a:r>
          </a:p>
          <a:p>
            <a:endParaRPr lang="es-ES" sz="2800" dirty="0"/>
          </a:p>
          <a:p>
            <a:r>
              <a:rPr lang="es-ES" sz="2800" b="1" dirty="0">
                <a:solidFill>
                  <a:srgbClr val="002060"/>
                </a:solidFill>
              </a:rPr>
              <a:t>Ejemplo</a:t>
            </a:r>
            <a:r>
              <a:rPr lang="es-ES" sz="2800" b="1" dirty="0"/>
              <a:t> :</a:t>
            </a:r>
            <a:endParaRPr lang="es-ES" sz="2800" dirty="0"/>
          </a:p>
          <a:p>
            <a:pPr lvl="1"/>
            <a:r>
              <a:rPr lang="es-ES" sz="2800" i="1" dirty="0"/>
              <a:t>Vista Detallada:</a:t>
            </a:r>
            <a:r>
              <a:rPr lang="es-ES" sz="2800" dirty="0"/>
              <a:t> Ventas por </a:t>
            </a:r>
            <a:r>
              <a:rPr lang="es-ES" sz="2800" b="1" dirty="0">
                <a:solidFill>
                  <a:srgbClr val="002060"/>
                </a:solidFill>
              </a:rPr>
              <a:t>Ciudad</a:t>
            </a:r>
            <a:r>
              <a:rPr lang="es-ES" sz="2800" dirty="0"/>
              <a:t>.</a:t>
            </a:r>
          </a:p>
          <a:p>
            <a:pPr lvl="1"/>
            <a:r>
              <a:rPr lang="es-ES" sz="2800" i="1" dirty="0"/>
              <a:t>Acción:</a:t>
            </a:r>
            <a:r>
              <a:rPr lang="es-ES" sz="2800" dirty="0"/>
              <a:t> Subir de nivel a </a:t>
            </a:r>
            <a:r>
              <a:rPr lang="es-ES" sz="2800" b="1" dirty="0">
                <a:solidFill>
                  <a:srgbClr val="002060"/>
                </a:solidFill>
              </a:rPr>
              <a:t>País</a:t>
            </a:r>
            <a:r>
              <a:rPr lang="es-ES" sz="2800" dirty="0"/>
              <a:t> (Roll-up).</a:t>
            </a:r>
          </a:p>
          <a:p>
            <a:pPr lvl="1"/>
            <a:r>
              <a:rPr lang="es-ES" sz="2800" i="1" dirty="0"/>
              <a:t>Resultado:</a:t>
            </a:r>
            <a:r>
              <a:rPr lang="es-ES" sz="2800" dirty="0"/>
              <a:t> El sistema aplica la operación </a:t>
            </a:r>
            <a:r>
              <a:rPr lang="es-ES" sz="2800" b="1" dirty="0">
                <a:solidFill>
                  <a:srgbClr val="002060"/>
                </a:solidFill>
              </a:rPr>
              <a:t>SUMA (SUM)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a todas las ciudades para mostrar el total del país.</a:t>
            </a:r>
          </a:p>
          <a:p>
            <a:pPr lvl="1"/>
            <a:endParaRPr lang="es-ES" sz="2800" dirty="0"/>
          </a:p>
          <a:p>
            <a:r>
              <a:rPr lang="es-ES" sz="2800" b="1" dirty="0">
                <a:solidFill>
                  <a:srgbClr val="002060"/>
                </a:solidFill>
              </a:rPr>
              <a:t>El objetivo final</a:t>
            </a:r>
            <a:r>
              <a:rPr lang="es-ES" sz="2800" b="1" dirty="0"/>
              <a:t>:</a:t>
            </a:r>
            <a:r>
              <a:rPr lang="es-ES" sz="2800" dirty="0"/>
              <a:t> Si subimos al nivel más alto ("</a:t>
            </a:r>
            <a:r>
              <a:rPr lang="es-ES" sz="2800" dirty="0" err="1"/>
              <a:t>All</a:t>
            </a:r>
            <a:r>
              <a:rPr lang="es-ES" sz="2800" dirty="0"/>
              <a:t>"), el cubo nos dará un solo número: la venta total histórica de toda la empresa.</a:t>
            </a:r>
          </a:p>
        </p:txBody>
      </p:sp>
    </p:spTree>
    <p:extLst>
      <p:ext uri="{BB962C8B-B14F-4D97-AF65-F5344CB8AC3E}">
        <p14:creationId xmlns:p14="http://schemas.microsoft.com/office/powerpoint/2010/main" val="789084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12366-2354-C73D-69DD-A3A27AB76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8688110-1ADD-5B3F-4E66-B34E01F3807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5C4DDE-0D5E-6666-4059-26DBF885591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6BFE120-2439-C009-E244-EA36643FDD9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4C46836-6FAF-E382-77EA-78E55B9F1E3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E74CBCC-B072-575C-CE83-44D635EF54E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4F32E6A-F981-E33C-166A-B26984CF0BB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23C9CFB-0E82-89ED-2B01-B9E43E48729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39B98ED-E2D5-7F4B-7852-C36C0FE464E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142CF59-8474-9FF1-1B0A-1F10A0E211E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1974779-F337-FDFB-CCE4-EE6EC99B9B3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EBC99FC-0F23-559C-AE29-1188A8F998C7}"/>
              </a:ext>
            </a:extLst>
          </p:cNvPr>
          <p:cNvSpPr txBox="1"/>
          <p:nvPr/>
        </p:nvSpPr>
        <p:spPr>
          <a:xfrm>
            <a:off x="1361479" y="474835"/>
            <a:ext cx="14118996" cy="8525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Reglas de Oro para la Agregación (</a:t>
            </a:r>
            <a:r>
              <a:rPr lang="es-ES" sz="2800" b="1" dirty="0" err="1"/>
              <a:t>Resumibilidad</a:t>
            </a:r>
            <a:r>
              <a:rPr lang="es-ES" sz="2800" b="1" dirty="0"/>
              <a:t>)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Para que los números sean confiables al sumarlos, el modelo debe cumplir tres condiciones lógicas: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A. No Duplicar (Disyunción)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Regla</a:t>
            </a:r>
            <a:r>
              <a:rPr lang="es-ES" sz="2400" b="1" dirty="0"/>
              <a:t>:</a:t>
            </a:r>
            <a:r>
              <a:rPr lang="es-ES" sz="2400" dirty="0"/>
              <a:t> Un elemento no puede pertenecer a dos grupos al mismo tiempo en el nivel superior.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Ejemplo de Error: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/>
              <a:t>Si un producto pertenece a la categoría "Hogar" y también a "Decoración", al sumar las categorías, ese producto se sumaría dos veces.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Solución</a:t>
            </a:r>
            <a:r>
              <a:rPr lang="es-ES" sz="2400" b="1" dirty="0"/>
              <a:t>:</a:t>
            </a:r>
            <a:r>
              <a:rPr lang="es-ES" sz="2400" dirty="0"/>
              <a:t> Estructuras jerárquicas limpias y únicas.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B. No Perder Datos (Completitud)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Regla</a:t>
            </a:r>
            <a:r>
              <a:rPr lang="es-ES" sz="2400" b="1" dirty="0"/>
              <a:t>:</a:t>
            </a:r>
            <a:r>
              <a:rPr lang="es-ES" sz="2400" dirty="0"/>
              <a:t> Todos los elementos deben tener un "padre" en el nivel superior.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Ejemplo de Error: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/>
              <a:t>Si hay ventas registradas el día "31 de Febrero" (fecha inválida) o en una fecha que no está asignada a ningún mes en la dimensión tiempo, esas ventas desaparecerán al ver el reporte mensual.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Solución</a:t>
            </a:r>
            <a:r>
              <a:rPr lang="es-ES" sz="2400" b="1" dirty="0"/>
              <a:t>:</a:t>
            </a:r>
            <a:r>
              <a:rPr lang="es-ES" sz="2400" dirty="0"/>
              <a:t> Integridad referencial y limpieza de datos (Data </a:t>
            </a:r>
            <a:r>
              <a:rPr lang="es-ES" sz="2400" dirty="0" err="1"/>
              <a:t>Quality</a:t>
            </a:r>
            <a:r>
              <a:rPr lang="es-ES" sz="2400" dirty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/>
          </a:p>
          <a:p>
            <a:pPr>
              <a:buNone/>
            </a:pPr>
            <a:r>
              <a:rPr lang="es-ES" sz="2400" b="1" dirty="0">
                <a:solidFill>
                  <a:srgbClr val="002060"/>
                </a:solidFill>
              </a:rPr>
              <a:t>C. Operación Correcta (Corrección)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Regla</a:t>
            </a:r>
            <a:r>
              <a:rPr lang="es-ES" sz="2400" b="1" dirty="0"/>
              <a:t>:</a:t>
            </a:r>
            <a:r>
              <a:rPr lang="es-ES" sz="2400" dirty="0"/>
              <a:t> Usar la función matemática que tenga sentido para el tipo de dato.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002060"/>
                </a:solidFill>
              </a:rPr>
              <a:t>Ejemplo</a:t>
            </a:r>
            <a:r>
              <a:rPr lang="es-ES" sz="2400" b="1" dirty="0"/>
              <a:t>:</a:t>
            </a:r>
            <a:r>
              <a:rPr lang="es-ES" sz="2400" dirty="0"/>
              <a:t> No tiene sentido "Sumar" las temperaturas de los pacientes de un hospital para ver el estado general. Sería mejor usar "Promedio".</a:t>
            </a:r>
          </a:p>
        </p:txBody>
      </p:sp>
    </p:spTree>
    <p:extLst>
      <p:ext uri="{BB962C8B-B14F-4D97-AF65-F5344CB8AC3E}">
        <p14:creationId xmlns:p14="http://schemas.microsoft.com/office/powerpoint/2010/main" val="130057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F999E-1F3F-F9A8-D917-C642AA524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306581-F272-DA11-D169-3CE031A514A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696673-59C1-B007-3262-6BF5A0CD691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F88B336-28AB-D8B8-A50D-E9F5354C56A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9567C49-2593-3548-B741-C903C558C0F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50C76F7-B571-8B89-CAEF-B9919D41778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3F17107-D854-EA25-7A7F-5F2EEB2FD8F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59E898D-A7DB-1214-C9C6-32837069B37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9406AD8-4B22-F314-254D-78D6D525402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420E1A8-6FA5-C814-174F-1A2A2045B0C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37A7495-5423-5C3A-8C97-9B69E233A8C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BA6D9A58-4773-0007-78E2-200BE682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98" y="440714"/>
            <a:ext cx="3666068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48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OLTP vs. OLAP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0D489F5-3686-5ADE-BF6F-FC9239163153}"/>
              </a:ext>
            </a:extLst>
          </p:cNvPr>
          <p:cNvSpPr txBox="1"/>
          <p:nvPr/>
        </p:nvSpPr>
        <p:spPr>
          <a:xfrm>
            <a:off x="1352747" y="1941883"/>
            <a:ext cx="7058319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OLTP: Procesamiento de Transacciones en Línea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Muchas transacciones cortas (consultas + actualizaciones)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Ejemplos:</a:t>
            </a:r>
          </a:p>
          <a:p>
            <a:pPr marL="342900" lvl="6" indent="-342900">
              <a:buFont typeface="Arial" panose="020B0604020202020204" pitchFamily="34" charset="0"/>
              <a:buChar char="•"/>
            </a:pPr>
            <a:r>
              <a:rPr lang="es-CO" sz="3200" dirty="0"/>
              <a:t>Actualizar el saldo de la cuenta</a:t>
            </a:r>
          </a:p>
          <a:p>
            <a:pPr marL="342900" lvl="6" indent="-342900">
              <a:buFont typeface="Arial" panose="020B0604020202020204" pitchFamily="34" charset="0"/>
              <a:buChar char="•"/>
            </a:pPr>
            <a:r>
              <a:rPr lang="es-CO" sz="3200" dirty="0"/>
              <a:t>Inscribirse en un curso</a:t>
            </a:r>
          </a:p>
          <a:p>
            <a:pPr marL="342900" lvl="6" indent="-342900">
              <a:buFont typeface="Arial" panose="020B0604020202020204" pitchFamily="34" charset="0"/>
              <a:buChar char="•"/>
            </a:pPr>
            <a:r>
              <a:rPr lang="es-CO" sz="3200" dirty="0"/>
              <a:t>Añadir un libro al carrito de compras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Las consultas tocan pequeñas cantidades de datos (uno o varios registros)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Las actualizaciones son frecuentes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3200" dirty="0"/>
              <a:t>La concurrencia es la principal preocupación para el rendimiento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9C8901F-863E-A0EE-9F96-F4DDB73608D6}"/>
              </a:ext>
            </a:extLst>
          </p:cNvPr>
          <p:cNvSpPr txBox="1"/>
          <p:nvPr/>
        </p:nvSpPr>
        <p:spPr>
          <a:xfrm>
            <a:off x="9609059" y="1941883"/>
            <a:ext cx="8127285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dirty="0"/>
              <a:t>OLAP: Procesamiento analítico en línea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Transacciones largas, consultas complejas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Ejemplos: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Informar las ventas totales de cada departamento cada 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Identificar los libros más vendidos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Contar clases con menos de 10 estudiantes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Las consultas manejan grandes cantidades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Las actualizaciones son poco frecuentes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3200" dirty="0"/>
              <a:t>Las consultas individuales pueden requerir muchos recursos</a:t>
            </a:r>
          </a:p>
        </p:txBody>
      </p:sp>
    </p:spTree>
    <p:extLst>
      <p:ext uri="{BB962C8B-B14F-4D97-AF65-F5344CB8AC3E}">
        <p14:creationId xmlns:p14="http://schemas.microsoft.com/office/powerpoint/2010/main" val="2925963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5A90-BD9A-94FD-1FED-88A30DD0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C9B4F90-2466-0582-6A6F-9A9A7CE0399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320ACB5-0EAB-8709-4750-31525290EE88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91FBA73B-6142-B5F4-F237-8A461A2EBCB3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60FA561-223E-4A35-7FCE-51DD339C360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1799A1E-A9D6-0BDA-A8D3-77EC8B209C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5B2FF9-6AC9-F565-4C27-0AE25BBEA0C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883F93D-E287-68A6-E530-81578EC32AF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DF1E12A-ED29-BEA6-2431-DE5517F6A3F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BAAF05C-0B63-DC7B-3FB4-05E321F0FE20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46C6D9B-AFD2-8CC5-3210-F675D4001A1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DA2DCF1-0D61-0E11-777A-5DEDB2E43E56}"/>
              </a:ext>
            </a:extLst>
          </p:cNvPr>
          <p:cNvSpPr txBox="1"/>
          <p:nvPr/>
        </p:nvSpPr>
        <p:spPr>
          <a:xfrm>
            <a:off x="1311504" y="665351"/>
            <a:ext cx="15835853" cy="9325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/>
              <a:t>Clasificación de Medidas</a:t>
            </a:r>
          </a:p>
          <a:p>
            <a:endParaRPr lang="es-ES" sz="2400" b="1" dirty="0"/>
          </a:p>
          <a:p>
            <a:r>
              <a:rPr lang="es-ES" sz="2400" dirty="0"/>
              <a:t>No todos los datos se pueden sumar. Dependiendo de cómo se comportan, las medidas se dividen en tres tipos:</a:t>
            </a:r>
          </a:p>
          <a:p>
            <a:endParaRPr lang="es-ES" sz="2400" dirty="0"/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rgbClr val="002060"/>
                </a:solidFill>
              </a:rPr>
              <a:t>Medidas Aditivas (Las fáciles)</a:t>
            </a:r>
          </a:p>
          <a:p>
            <a:pPr marL="342900" indent="-342900">
              <a:buFont typeface="+mj-lt"/>
              <a:buAutoNum type="arabicPeriod"/>
            </a:pPr>
            <a:endParaRPr lang="es-ES" sz="2400" b="1" dirty="0">
              <a:solidFill>
                <a:srgbClr val="002060"/>
              </a:solidFill>
            </a:endParaRPr>
          </a:p>
          <a:p>
            <a:r>
              <a:rPr lang="es-ES" sz="2400" dirty="0"/>
              <a:t>Se pueden sumar a través de </a:t>
            </a:r>
            <a:r>
              <a:rPr lang="es-ES" sz="2400" b="1" dirty="0">
                <a:solidFill>
                  <a:srgbClr val="002060"/>
                </a:solidFill>
              </a:rPr>
              <a:t>todas</a:t>
            </a:r>
            <a:r>
              <a:rPr lang="es-ES" sz="2400" dirty="0"/>
              <a:t> las dimensiones (Tiempo, Producto, Cliente).</a:t>
            </a:r>
          </a:p>
          <a:p>
            <a:r>
              <a:rPr lang="es-ES" sz="2400" i="1" dirty="0"/>
              <a:t>Ejemplo:</a:t>
            </a:r>
            <a:r>
              <a:rPr lang="es-ES" sz="2400" dirty="0"/>
              <a:t> </a:t>
            </a:r>
            <a:r>
              <a:rPr lang="es-ES" sz="2400" b="1" dirty="0">
                <a:solidFill>
                  <a:srgbClr val="002060"/>
                </a:solidFill>
              </a:rPr>
              <a:t>Cantidad Vendida</a:t>
            </a:r>
            <a:r>
              <a:rPr lang="es-ES" sz="2400" dirty="0">
                <a:solidFill>
                  <a:srgbClr val="002060"/>
                </a:solidFill>
              </a:rPr>
              <a:t>, </a:t>
            </a:r>
            <a:r>
              <a:rPr lang="es-ES" sz="2400" b="1" dirty="0">
                <a:solidFill>
                  <a:srgbClr val="002060"/>
                </a:solidFill>
              </a:rPr>
              <a:t>Monto de Venta</a:t>
            </a:r>
            <a:r>
              <a:rPr lang="es-ES" sz="2400" dirty="0"/>
              <a:t>.</a:t>
            </a:r>
          </a:p>
          <a:p>
            <a:r>
              <a:rPr lang="es-ES" sz="2400" i="1" dirty="0"/>
              <a:t>Lógica:</a:t>
            </a:r>
            <a:r>
              <a:rPr lang="es-ES" sz="2400" dirty="0"/>
              <a:t> Venta Enero + Venta Febrero = Venta Total.</a:t>
            </a:r>
          </a:p>
          <a:p>
            <a:endParaRPr lang="es-ES" sz="2400" dirty="0"/>
          </a:p>
          <a:p>
            <a:pPr marL="342900" indent="-342900">
              <a:buFont typeface="+mj-lt"/>
              <a:buAutoNum type="arabicPeriod"/>
            </a:pPr>
            <a:r>
              <a:rPr lang="es-ES" sz="2400" b="1" dirty="0">
                <a:solidFill>
                  <a:srgbClr val="002060"/>
                </a:solidFill>
              </a:rPr>
              <a:t>Medidas Semi-Aditivas (Las cuidadosas)</a:t>
            </a:r>
          </a:p>
          <a:p>
            <a:endParaRPr lang="es-ES" sz="2400" b="1" dirty="0"/>
          </a:p>
          <a:p>
            <a:r>
              <a:rPr lang="es-ES" sz="2400" dirty="0"/>
              <a:t>Se pueden sumar en algunas dimensiones, pero </a:t>
            </a:r>
            <a:r>
              <a:rPr lang="es-ES" sz="2400" b="1" dirty="0">
                <a:solidFill>
                  <a:srgbClr val="002060"/>
                </a:solidFill>
              </a:rPr>
              <a:t>NO en el tiempo</a:t>
            </a:r>
            <a:r>
              <a:rPr lang="es-ES" sz="2400" dirty="0"/>
              <a:t>.</a:t>
            </a:r>
          </a:p>
          <a:p>
            <a:r>
              <a:rPr lang="es-ES" sz="2400" i="1" dirty="0"/>
              <a:t>Ejemplo:</a:t>
            </a:r>
            <a:r>
              <a:rPr lang="es-ES" sz="2400" dirty="0"/>
              <a:t> </a:t>
            </a:r>
            <a:r>
              <a:rPr lang="es-ES" sz="2400" b="1" dirty="0">
                <a:solidFill>
                  <a:srgbClr val="002060"/>
                </a:solidFill>
              </a:rPr>
              <a:t>Inventario (Stock)</a:t>
            </a:r>
            <a:r>
              <a:rPr lang="es-ES" sz="2400" dirty="0">
                <a:solidFill>
                  <a:srgbClr val="002060"/>
                </a:solidFill>
              </a:rPr>
              <a:t> </a:t>
            </a:r>
            <a:r>
              <a:rPr lang="es-ES" sz="2400" dirty="0"/>
              <a:t>o </a:t>
            </a:r>
            <a:r>
              <a:rPr lang="es-ES" sz="2400" b="1" dirty="0">
                <a:solidFill>
                  <a:srgbClr val="002060"/>
                </a:solidFill>
              </a:rPr>
              <a:t>Saldo Bancario</a:t>
            </a:r>
            <a:r>
              <a:rPr lang="es-ES" sz="2400" dirty="0"/>
              <a:t>.</a:t>
            </a:r>
          </a:p>
          <a:p>
            <a:r>
              <a:rPr lang="es-ES" sz="2400" i="1" dirty="0"/>
              <a:t>Lógica:</a:t>
            </a:r>
            <a:endParaRPr lang="es-E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Stock Tienda A + Stock Tienda B = Stock Total (Correcto).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Stock Enero + Stock Febrero = ¿Stock Total? (</a:t>
            </a:r>
            <a:r>
              <a:rPr lang="es-ES" sz="2400" b="1" dirty="0">
                <a:solidFill>
                  <a:srgbClr val="002060"/>
                </a:solidFill>
              </a:rPr>
              <a:t>Incorrecto</a:t>
            </a:r>
            <a:r>
              <a:rPr lang="es-ES" sz="2400" dirty="0"/>
              <a:t>, no tiene sentido sumar inventarios de meses distintos).</a:t>
            </a:r>
          </a:p>
          <a:p>
            <a:r>
              <a:rPr lang="es-ES" sz="2400" i="1" dirty="0"/>
              <a:t>Solución:</a:t>
            </a:r>
            <a:r>
              <a:rPr lang="es-ES" sz="2400" dirty="0"/>
              <a:t> Para el tiempo, se usa "Promedio" o "Último valor del mes".</a:t>
            </a:r>
          </a:p>
          <a:p>
            <a:endParaRPr lang="es-ES" sz="2400" dirty="0"/>
          </a:p>
          <a:p>
            <a:r>
              <a:rPr lang="es-ES" sz="2400" b="1" dirty="0"/>
              <a:t>3. </a:t>
            </a:r>
            <a:r>
              <a:rPr lang="es-ES" sz="2400" b="1" dirty="0">
                <a:solidFill>
                  <a:srgbClr val="002060"/>
                </a:solidFill>
              </a:rPr>
              <a:t>Medidas No-Aditivas (Las complejas)</a:t>
            </a:r>
          </a:p>
          <a:p>
            <a:r>
              <a:rPr lang="es-ES" sz="2400" dirty="0"/>
              <a:t>No se pueden sumar en </a:t>
            </a:r>
            <a:r>
              <a:rPr lang="es-ES" sz="2400" b="1" dirty="0">
                <a:solidFill>
                  <a:srgbClr val="002060"/>
                </a:solidFill>
              </a:rPr>
              <a:t>ninguna</a:t>
            </a:r>
            <a:r>
              <a:rPr lang="es-ES" sz="2400" dirty="0"/>
              <a:t> dimensión.</a:t>
            </a:r>
          </a:p>
          <a:p>
            <a:r>
              <a:rPr lang="es-ES" sz="2400" i="1" dirty="0"/>
              <a:t>Ejemplo:</a:t>
            </a:r>
            <a:r>
              <a:rPr lang="es-ES" sz="2400" dirty="0"/>
              <a:t> </a:t>
            </a:r>
            <a:r>
              <a:rPr lang="es-ES" sz="2400" b="1" dirty="0">
                <a:solidFill>
                  <a:srgbClr val="002060"/>
                </a:solidFill>
              </a:rPr>
              <a:t>Precio Unitario</a:t>
            </a:r>
            <a:r>
              <a:rPr lang="es-ES" sz="2400" dirty="0">
                <a:solidFill>
                  <a:srgbClr val="002060"/>
                </a:solidFill>
              </a:rPr>
              <a:t>, </a:t>
            </a:r>
            <a:r>
              <a:rPr lang="es-ES" sz="2400" b="1" dirty="0">
                <a:solidFill>
                  <a:srgbClr val="002060"/>
                </a:solidFill>
              </a:rPr>
              <a:t>Margen de Ganancia (%)</a:t>
            </a:r>
            <a:r>
              <a:rPr lang="es-ES" sz="2400" dirty="0">
                <a:solidFill>
                  <a:srgbClr val="002060"/>
                </a:solidFill>
              </a:rPr>
              <a:t>, </a:t>
            </a:r>
            <a:r>
              <a:rPr lang="es-ES" sz="2400" b="1" dirty="0">
                <a:solidFill>
                  <a:srgbClr val="002060"/>
                </a:solidFill>
              </a:rPr>
              <a:t>Temperatura</a:t>
            </a:r>
            <a:r>
              <a:rPr lang="es-ES" sz="2400" dirty="0">
                <a:solidFill>
                  <a:srgbClr val="002060"/>
                </a:solidFill>
              </a:rPr>
              <a:t>.</a:t>
            </a:r>
          </a:p>
          <a:p>
            <a:r>
              <a:rPr lang="es-ES" sz="2400" i="1" dirty="0"/>
              <a:t>Solución:</a:t>
            </a:r>
            <a:r>
              <a:rPr lang="es-ES" sz="2400" dirty="0"/>
              <a:t> Nunca se suman. Se calculan promedios, máximos/mínimos, o se recalculan los porcentajes al final.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30954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3DD86-ACC6-9A50-4024-1B3FC52B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834E515-4B76-FE91-3DEC-B8C548C4868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17A987-59A2-99CC-7018-D7206E8AA41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FA0B46D-1DE7-4B32-F89B-85E7852EA0B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781E57D-0082-6AB0-543F-D039DB70610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73A6C47-384E-E7EC-EEE2-F53FF7317F5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EB35B7C-9054-E062-3E2C-AA6ACBA90E7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8C6493A-3511-7921-D5B1-187DE7C1DD3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82CD4972-2B85-24E5-DCAA-43ABF73FCBE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64B4CA3-3F6B-C396-DC79-B81B79249FE6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B0BD6F4-8C44-1F6B-31B5-2FD7C8A8978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4888AC0-DF75-F519-B914-A3DAF0260CF5}"/>
              </a:ext>
            </a:extLst>
          </p:cNvPr>
          <p:cNvSpPr txBox="1"/>
          <p:nvPr/>
        </p:nvSpPr>
        <p:spPr>
          <a:xfrm>
            <a:off x="1437194" y="1172510"/>
            <a:ext cx="15784005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Optimización del Cubo (Cómo hacerlo rápido)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Para que el cubo responda instantáneamente, usamos </a:t>
            </a:r>
            <a:r>
              <a:rPr lang="es-ES" sz="2800" b="1" dirty="0" err="1"/>
              <a:t>pre-cálculos</a:t>
            </a:r>
            <a:r>
              <a:rPr lang="es-ES" sz="2800" dirty="0"/>
              <a:t>. Dependiendo de la función, esto es fácil o difícil:</a:t>
            </a:r>
          </a:p>
          <a:p>
            <a:pPr>
              <a:buNone/>
            </a:pPr>
            <a:endParaRPr lang="es-E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Medidas Distributivas (Rápidas):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Podemos calcular pedacitos por separado y luego juntarlos.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Funciones:</a:t>
            </a:r>
            <a:r>
              <a:rPr lang="es-ES" sz="2800" dirty="0"/>
              <a:t> </a:t>
            </a:r>
            <a:r>
              <a:rPr lang="es-ES" sz="2800" dirty="0">
                <a:latin typeface="Courier New" panose="02070309020205020404" pitchFamily="49" charset="0"/>
              </a:rPr>
              <a:t>SUM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COUNT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MIN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MAX</a:t>
            </a:r>
            <a:r>
              <a:rPr lang="es-ES" sz="2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Ejemplo:</a:t>
            </a:r>
            <a:r>
              <a:rPr lang="es-ES" sz="2800" dirty="0"/>
              <a:t> Sumo las ventas del Norte, sumo las del Sur, y luego sumo esos dos resultados.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Medidas Algebraicas (Intermedias):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Requieren una fórmula simple con datos distributivos.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Funciones:</a:t>
            </a:r>
            <a:r>
              <a:rPr lang="es-ES" sz="2800" dirty="0"/>
              <a:t> </a:t>
            </a:r>
            <a:r>
              <a:rPr lang="es-ES" sz="2800" dirty="0">
                <a:latin typeface="Courier New" panose="02070309020205020404" pitchFamily="49" charset="0"/>
              </a:rPr>
              <a:t>AVERAGE</a:t>
            </a:r>
            <a:r>
              <a:rPr lang="es-ES" sz="2800" dirty="0"/>
              <a:t> (Promedio).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Lógica:</a:t>
            </a:r>
            <a:r>
              <a:rPr lang="es-ES" sz="2800" dirty="0"/>
              <a:t> Guardo la Suma y el Conteo por separado, y al final divido.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Medidas Holísticas (Lentas):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No se pueden </a:t>
            </a:r>
            <a:r>
              <a:rPr lang="es-ES" sz="2800" dirty="0" err="1"/>
              <a:t>pre-calcular</a:t>
            </a:r>
            <a:r>
              <a:rPr lang="es-ES" sz="2800" dirty="0"/>
              <a:t> por partes; requieren leer todos los datos originales cada vez.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Funciones:</a:t>
            </a:r>
            <a:r>
              <a:rPr lang="es-ES" sz="2800" dirty="0"/>
              <a:t> </a:t>
            </a:r>
            <a:r>
              <a:rPr lang="es-ES" sz="2800" dirty="0">
                <a:latin typeface="Courier New" panose="02070309020205020404" pitchFamily="49" charset="0"/>
              </a:rPr>
              <a:t>MEDIAN</a:t>
            </a:r>
            <a:r>
              <a:rPr lang="es-ES" sz="2800" dirty="0"/>
              <a:t> (Mediana), </a:t>
            </a:r>
            <a:r>
              <a:rPr lang="es-ES" sz="2800" dirty="0">
                <a:latin typeface="Courier New" panose="02070309020205020404" pitchFamily="49" charset="0"/>
              </a:rPr>
              <a:t>MODE</a:t>
            </a:r>
            <a:r>
              <a:rPr lang="es-ES" sz="2800" dirty="0"/>
              <a:t> (Moda), </a:t>
            </a:r>
            <a:r>
              <a:rPr lang="es-ES" sz="2800" dirty="0">
                <a:latin typeface="Courier New" panose="02070309020205020404" pitchFamily="49" charset="0"/>
              </a:rPr>
              <a:t>DISTINCT COUNT</a:t>
            </a:r>
            <a:r>
              <a:rPr lang="es-ES" sz="2800" dirty="0"/>
              <a:t> (Conteo Distinto).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Costo:</a:t>
            </a:r>
            <a:r>
              <a:rPr lang="es-ES" sz="2800" dirty="0"/>
              <a:t> Son las más pesadas para el servidor.</a:t>
            </a:r>
          </a:p>
        </p:txBody>
      </p:sp>
    </p:spTree>
    <p:extLst>
      <p:ext uri="{BB962C8B-B14F-4D97-AF65-F5344CB8AC3E}">
        <p14:creationId xmlns:p14="http://schemas.microsoft.com/office/powerpoint/2010/main" val="2566311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9B27D-9817-5DB5-1926-746031C8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958051-63C4-990F-2C14-964F6A5EF24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48B2334-E522-1B78-C760-5870292EC8D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09DA798-98FD-C946-F9D4-C0E807397D2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F88D2F2-0735-ABB2-3EFB-655A38886A7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4D9D0C5-C14E-4CB6-36D5-F49D0493773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83C9038-B91F-F0EB-B276-5560FBB23ED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6D137F-4AA2-62B3-9869-00C1A838309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9572DB6-309A-635F-75FE-6F11B4B7A99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D229BC1-69A1-09B9-A96A-3236256B9F2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14287F2-DCBF-54CF-9B64-DB3B13ABFA6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87A459-A53D-C9EF-46DA-BBBF3C4A6C5B}"/>
              </a:ext>
            </a:extLst>
          </p:cNvPr>
          <p:cNvSpPr txBox="1"/>
          <p:nvPr/>
        </p:nvSpPr>
        <p:spPr>
          <a:xfrm>
            <a:off x="2208230" y="1082105"/>
            <a:ext cx="136682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Modelo Lógico</a:t>
            </a:r>
          </a:p>
          <a:p>
            <a:pPr>
              <a:buNone/>
            </a:pPr>
            <a:endParaRPr lang="es-ES" sz="2400" b="1" dirty="0"/>
          </a:p>
          <a:p>
            <a:pPr>
              <a:buNone/>
            </a:pPr>
            <a:r>
              <a:rPr lang="es-ES" sz="2400" b="1" dirty="0"/>
              <a:t>El Gran Cambio: De "Niveles" a "Tablas"</a:t>
            </a:r>
          </a:p>
          <a:p>
            <a:pPr>
              <a:buNone/>
            </a:pPr>
            <a:r>
              <a:rPr lang="es-ES" sz="2400" dirty="0"/>
              <a:t>En el diseño conceptual (</a:t>
            </a:r>
            <a:r>
              <a:rPr lang="es-ES" sz="2400" dirty="0" err="1"/>
              <a:t>MultiDim</a:t>
            </a:r>
            <a:r>
              <a:rPr lang="es-ES" sz="2400" dirty="0"/>
              <a:t>), nos preocupábamos por la navegación. En el diseño lógico, nos preocupamos por </a:t>
            </a:r>
            <a:r>
              <a:rPr lang="es-ES" sz="2400" b="1" dirty="0"/>
              <a:t>cómo organizar tablas y columnas</a:t>
            </a:r>
            <a:r>
              <a:rPr lang="es-ES" sz="2400" dirty="0"/>
              <a:t> para que las consultas sean rápidas.</a:t>
            </a:r>
          </a:p>
          <a:p>
            <a:pPr>
              <a:buNone/>
            </a:pPr>
            <a:r>
              <a:rPr lang="es-ES" sz="2400" dirty="0"/>
              <a:t>El objetivo principal aquí es transformar el gráfico </a:t>
            </a:r>
            <a:r>
              <a:rPr lang="es-ES" sz="2400" dirty="0" err="1"/>
              <a:t>MultiDim</a:t>
            </a:r>
            <a:r>
              <a:rPr lang="es-ES" sz="2400" dirty="0"/>
              <a:t> en un conjunto de tablas relacionales.</a:t>
            </a:r>
          </a:p>
        </p:txBody>
      </p:sp>
    </p:spTree>
    <p:extLst>
      <p:ext uri="{BB962C8B-B14F-4D97-AF65-F5344CB8AC3E}">
        <p14:creationId xmlns:p14="http://schemas.microsoft.com/office/powerpoint/2010/main" val="3325387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E3DAF-9013-BE51-0756-C67B0F32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4B4267-2533-9B07-76F3-F5A3EA0267BB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6C7DDAC-8C1D-4B78-E664-8B3E05E0DB2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293038A-E498-A0C9-F55C-DDAFBB60A4B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40C5922-C56C-30C9-6E0D-3AF4A546285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21A6F5B-1799-3516-71A7-66D5574EE1F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EB911B5-DB30-F6E5-64A9-004978712FD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517140E-A4C4-B8D4-9016-D8885A9D484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0017D66-5F54-4EDA-86BD-4685F277658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2EE2EC1-E5C3-D63C-F958-7D1D74E114B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7A4AB9C-80F1-6A7A-948B-B6101A40B32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9D61132-325F-4B84-7B3A-34353C2B48A6}"/>
              </a:ext>
            </a:extLst>
          </p:cNvPr>
          <p:cNvSpPr txBox="1"/>
          <p:nvPr/>
        </p:nvSpPr>
        <p:spPr>
          <a:xfrm>
            <a:off x="1786199" y="968983"/>
            <a:ext cx="136682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Diseño del Modelo Lógico</a:t>
            </a:r>
          </a:p>
          <a:p>
            <a:pPr>
              <a:buNone/>
            </a:pPr>
            <a:endParaRPr lang="es-ES" sz="2400" b="1" dirty="0"/>
          </a:p>
          <a:p>
            <a:pPr>
              <a:buNone/>
            </a:pPr>
            <a:r>
              <a:rPr lang="es-ES" sz="2400" dirty="0"/>
              <a:t>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BBC6A08-88F1-AE21-AFC4-D66A734B4954}"/>
              </a:ext>
            </a:extLst>
          </p:cNvPr>
          <p:cNvSpPr txBox="1"/>
          <p:nvPr/>
        </p:nvSpPr>
        <p:spPr>
          <a:xfrm>
            <a:off x="1473002" y="2867621"/>
            <a:ext cx="1502790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El diseño lógico de bases de datos será el tema de las próximas dos semanas.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Diseño lógico vs. diseño físico:</a:t>
            </a:r>
          </a:p>
          <a:p>
            <a:r>
              <a:rPr lang="es-ES" sz="3200" dirty="0"/>
              <a:t>    - Diseño lógico = organización conceptual de la base de datos</a:t>
            </a:r>
          </a:p>
          <a:p>
            <a:r>
              <a:rPr lang="es-ES" sz="3200" dirty="0"/>
              <a:t>      -- Crear una abstracción para un proceso real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Diseño físico = cómo se almacenan los datos</a:t>
            </a:r>
          </a:p>
          <a:p>
            <a:r>
              <a:rPr lang="es-ES" sz="3200" dirty="0"/>
              <a:t>   - Seleccionar estructuras de datos (tablas, índices, vistas materializadas)</a:t>
            </a:r>
          </a:p>
          <a:p>
            <a:r>
              <a:rPr lang="es-ES" sz="3200" dirty="0"/>
              <a:t>   - Organizar las estructuras de datos en disco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Tres objetivos principales del diseño lógico:</a:t>
            </a:r>
          </a:p>
          <a:p>
            <a:r>
              <a:rPr lang="es-ES" sz="3200" dirty="0"/>
              <a:t>   - Simplicidad</a:t>
            </a:r>
          </a:p>
          <a:p>
            <a:r>
              <a:rPr lang="es-ES" sz="3200" dirty="0"/>
              <a:t>   - Expresividad</a:t>
            </a:r>
          </a:p>
          <a:p>
            <a:r>
              <a:rPr lang="es-ES" sz="3200" dirty="0"/>
              <a:t>   - Rendimiento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1108885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01F6-B2F0-5590-4602-DA51153E8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63F794-AF80-062D-D26E-537DF424F44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B245679-6AB8-7F7C-F96C-0D29DB40BC9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1AC73A7-B1B5-8913-DB01-05BD3014B09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3869CED-5BFA-BBC5-AB68-BF7CF316CEB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D2FAE83-8D0E-4E4E-5ED3-6E58156B99E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516B949-36AC-2C3B-E466-4E702EB348A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5B9DB32-3D4B-CBC2-7AFE-F33DDFBC00D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47FF2F7-EED4-FFAA-7DFE-8EE075D3F970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ED13139-FF46-5A69-C504-B635F0B159E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A25BC1C-476B-0F82-EC22-8563E0DD2B7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98BE03B-39E4-1B98-0B34-CA0F13CEB99F}"/>
              </a:ext>
            </a:extLst>
          </p:cNvPr>
          <p:cNvSpPr txBox="1"/>
          <p:nvPr/>
        </p:nvSpPr>
        <p:spPr>
          <a:xfrm>
            <a:off x="2102177" y="968983"/>
            <a:ext cx="136682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Metas para el Diseño del Modelo Lógico</a:t>
            </a:r>
          </a:p>
          <a:p>
            <a:pPr>
              <a:buNone/>
            </a:pPr>
            <a:endParaRPr lang="es-ES" sz="2400" b="1" dirty="0"/>
          </a:p>
          <a:p>
            <a:pPr>
              <a:buNone/>
            </a:pPr>
            <a:r>
              <a:rPr lang="es-ES" sz="2400" dirty="0"/>
              <a:t>.</a:t>
            </a: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5CDE4BEB-D8B5-8810-0ED6-630A3A2516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403244"/>
              </p:ext>
            </p:extLst>
          </p:nvPr>
        </p:nvGraphicFramePr>
        <p:xfrm>
          <a:off x="2102177" y="2492480"/>
          <a:ext cx="14159060" cy="658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85437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4A72D-A1C3-0E9D-B15E-90C21ED33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7FA892-B37B-D42B-69CB-DCC1125D212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6380C0-8B04-9D32-5619-856E4958347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E6B59DE-8542-F3B3-9E31-40247B75910C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6D4AD40-7308-0128-6DF8-F39BD2C2B47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A3EA76D-FAA3-0CE6-27B1-43CFD93B390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B80C29F-747F-9A6E-E1F4-DE06205DF90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328910D-84C7-91CA-7292-8120F613176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4264118-671F-B88D-9748-EC42169432D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47BDF49-64CE-50FB-D4A9-C0A7C5F55EB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4D3248E-16BD-09FE-3125-34A3B79E39B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2A86D7-493F-4D8D-77E3-E8CDA77B0782}"/>
              </a:ext>
            </a:extLst>
          </p:cNvPr>
          <p:cNvSpPr txBox="1"/>
          <p:nvPr/>
        </p:nvSpPr>
        <p:spPr>
          <a:xfrm>
            <a:off x="1444657" y="1172510"/>
            <a:ext cx="1563671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2. Los Dos Protagonistas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El modelo lógico divide el mundo en dos tipos de tablas muy diferentes:</a:t>
            </a:r>
          </a:p>
          <a:p>
            <a:pPr>
              <a:buNone/>
            </a:pPr>
            <a:endParaRPr lang="es-ES" sz="2800" dirty="0"/>
          </a:p>
          <a:p>
            <a:pPr>
              <a:buNone/>
            </a:pPr>
            <a:r>
              <a:rPr lang="es-ES" sz="2800" b="1" dirty="0">
                <a:solidFill>
                  <a:srgbClr val="002060"/>
                </a:solidFill>
              </a:rPr>
              <a:t>A. Tabla de Hechos (</a:t>
            </a:r>
            <a:r>
              <a:rPr lang="es-ES" sz="2800" b="1" dirty="0" err="1">
                <a:solidFill>
                  <a:srgbClr val="002060"/>
                </a:solidFill>
              </a:rPr>
              <a:t>Fact</a:t>
            </a:r>
            <a:r>
              <a:rPr lang="es-ES" sz="2800" b="1" dirty="0">
                <a:solidFill>
                  <a:srgbClr val="002060"/>
                </a:solidFill>
              </a:rPr>
              <a:t> Table)</a:t>
            </a:r>
          </a:p>
          <a:p>
            <a:pPr>
              <a:buNone/>
            </a:pPr>
            <a:r>
              <a:rPr lang="es-ES" sz="2800" dirty="0"/>
              <a:t>Es la tabla central, generalmente enorme (millones de filas).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Contenido</a:t>
            </a:r>
            <a:r>
              <a:rPr lang="es-ES" sz="2800" b="1" dirty="0"/>
              <a:t>:</a:t>
            </a:r>
            <a:r>
              <a:rPr lang="es-ES" sz="2800" dirty="0"/>
              <a:t> Contiene las </a:t>
            </a:r>
            <a:r>
              <a:rPr lang="es-ES" sz="2800" b="1" dirty="0">
                <a:solidFill>
                  <a:srgbClr val="002060"/>
                </a:solidFill>
              </a:rPr>
              <a:t>Medidas</a:t>
            </a:r>
            <a:r>
              <a:rPr lang="es-ES" sz="2800" dirty="0"/>
              <a:t> (números, métricas) y las </a:t>
            </a:r>
            <a:r>
              <a:rPr lang="es-ES" sz="2800" b="1" dirty="0">
                <a:solidFill>
                  <a:srgbClr val="002060"/>
                </a:solidFill>
              </a:rPr>
              <a:t>Claves Foráneas</a:t>
            </a:r>
            <a:r>
              <a:rPr lang="es-ES" sz="2800" dirty="0">
                <a:solidFill>
                  <a:srgbClr val="002060"/>
                </a:solidFill>
              </a:rPr>
              <a:t> </a:t>
            </a:r>
            <a:r>
              <a:rPr lang="es-ES" sz="2800" dirty="0"/>
              <a:t>(</a:t>
            </a:r>
            <a:r>
              <a:rPr lang="es-ES" sz="2800" dirty="0" err="1"/>
              <a:t>Foreign</a:t>
            </a:r>
            <a:r>
              <a:rPr lang="es-ES" sz="2800" dirty="0"/>
              <a:t> </a:t>
            </a:r>
            <a:r>
              <a:rPr lang="es-ES" sz="2800" dirty="0" err="1"/>
              <a:t>Keys</a:t>
            </a:r>
            <a:r>
              <a:rPr lang="es-ES" sz="2800" dirty="0"/>
              <a:t>) que apuntan a las dimensiones.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Características</a:t>
            </a:r>
            <a:r>
              <a:rPr lang="es-ES" sz="2800" b="1" dirty="0"/>
              <a:t>:</a:t>
            </a:r>
            <a:r>
              <a:rPr lang="es-ES" sz="2800" dirty="0"/>
              <a:t> Es "delgada" (pocas columnas) pero muy "larga" (muchas filas).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Ejemplo</a:t>
            </a:r>
            <a:r>
              <a:rPr lang="es-ES" sz="2800" b="1" dirty="0"/>
              <a:t>:</a:t>
            </a:r>
            <a:r>
              <a:rPr lang="es-ES" sz="2800" dirty="0"/>
              <a:t> </a:t>
            </a:r>
            <a:r>
              <a:rPr lang="es-ES" sz="2800" dirty="0" err="1">
                <a:latin typeface="Courier New" panose="02070309020205020404" pitchFamily="49" charset="0"/>
              </a:rPr>
              <a:t>Fact_Ventas</a:t>
            </a:r>
            <a:r>
              <a:rPr lang="es-ES" sz="2800" dirty="0"/>
              <a:t> (contiene </a:t>
            </a:r>
            <a:r>
              <a:rPr lang="es-ES" sz="2800" dirty="0" err="1">
                <a:latin typeface="Courier New" panose="02070309020205020404" pitchFamily="49" charset="0"/>
              </a:rPr>
              <a:t>id_producto</a:t>
            </a:r>
            <a:r>
              <a:rPr lang="es-ES" sz="2800" dirty="0"/>
              <a:t>, </a:t>
            </a:r>
            <a:r>
              <a:rPr lang="es-ES" sz="2800" dirty="0" err="1">
                <a:latin typeface="Courier New" panose="02070309020205020404" pitchFamily="49" charset="0"/>
              </a:rPr>
              <a:t>id_tiempo</a:t>
            </a:r>
            <a:r>
              <a:rPr lang="es-ES" sz="2800" dirty="0"/>
              <a:t>, </a:t>
            </a:r>
            <a:r>
              <a:rPr lang="es-ES" sz="2800" dirty="0" err="1">
                <a:latin typeface="Courier New" panose="02070309020205020404" pitchFamily="49" charset="0"/>
              </a:rPr>
              <a:t>id_tienda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cantidad</a:t>
            </a:r>
            <a:r>
              <a:rPr lang="es-ES" sz="2800" dirty="0"/>
              <a:t>, </a:t>
            </a:r>
            <a:r>
              <a:rPr lang="es-ES" sz="2800" dirty="0" err="1">
                <a:latin typeface="Courier New" panose="02070309020205020404" pitchFamily="49" charset="0"/>
              </a:rPr>
              <a:t>monto_total</a:t>
            </a:r>
            <a:r>
              <a:rPr lang="es-ES" sz="28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800" dirty="0"/>
          </a:p>
          <a:p>
            <a:pPr>
              <a:buNone/>
            </a:pPr>
            <a:r>
              <a:rPr lang="es-ES" sz="2800" b="1" dirty="0">
                <a:solidFill>
                  <a:srgbClr val="002060"/>
                </a:solidFill>
              </a:rPr>
              <a:t>B. Tabla de Dimensiones (</a:t>
            </a:r>
            <a:r>
              <a:rPr lang="es-ES" sz="2800" b="1" dirty="0" err="1">
                <a:solidFill>
                  <a:srgbClr val="002060"/>
                </a:solidFill>
              </a:rPr>
              <a:t>Dimension</a:t>
            </a:r>
            <a:r>
              <a:rPr lang="es-ES" sz="2800" b="1" dirty="0">
                <a:solidFill>
                  <a:srgbClr val="002060"/>
                </a:solidFill>
              </a:rPr>
              <a:t> Table)</a:t>
            </a:r>
          </a:p>
          <a:p>
            <a:pPr>
              <a:buNone/>
            </a:pPr>
            <a:r>
              <a:rPr lang="es-ES" sz="2800" dirty="0"/>
              <a:t>Son las tablas satélite que rodean al hecho.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Contenido</a:t>
            </a:r>
            <a:r>
              <a:rPr lang="es-ES" sz="2800" b="1" dirty="0"/>
              <a:t>:</a:t>
            </a:r>
            <a:r>
              <a:rPr lang="es-ES" sz="2800" dirty="0"/>
              <a:t> Contiene los atributos descriptivos (texto) que usamos para filtrar y agrupar.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Características</a:t>
            </a:r>
            <a:r>
              <a:rPr lang="es-ES" sz="2800" b="1" dirty="0"/>
              <a:t>:</a:t>
            </a:r>
            <a:r>
              <a:rPr lang="es-ES" sz="2800" dirty="0"/>
              <a:t> Es "ancha" (muchas columnas descriptivas) pero "corta" (pocas filas comparada con la de hechos).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rgbClr val="002060"/>
                </a:solidFill>
              </a:rPr>
              <a:t>Ejemplo</a:t>
            </a:r>
            <a:r>
              <a:rPr lang="es-ES" sz="2800" b="1" dirty="0"/>
              <a:t>:</a:t>
            </a:r>
            <a:r>
              <a:rPr lang="es-ES" sz="2800" dirty="0"/>
              <a:t> </a:t>
            </a:r>
            <a:r>
              <a:rPr lang="es-ES" sz="2800" dirty="0" err="1">
                <a:latin typeface="Courier New" panose="02070309020205020404" pitchFamily="49" charset="0"/>
              </a:rPr>
              <a:t>Dim_Producto</a:t>
            </a:r>
            <a:r>
              <a:rPr lang="es-ES" sz="2800" dirty="0"/>
              <a:t> (contiene </a:t>
            </a:r>
            <a:r>
              <a:rPr lang="es-ES" sz="2800" dirty="0">
                <a:latin typeface="Courier New" panose="02070309020205020404" pitchFamily="49" charset="0"/>
              </a:rPr>
              <a:t>nombre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categoría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color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peso</a:t>
            </a:r>
            <a:r>
              <a:rPr lang="es-ES" sz="2800" dirty="0"/>
              <a:t>, </a:t>
            </a:r>
            <a:r>
              <a:rPr lang="es-ES" sz="2800" dirty="0">
                <a:latin typeface="Courier New" panose="02070309020205020404" pitchFamily="49" charset="0"/>
              </a:rPr>
              <a:t>proveedor</a:t>
            </a:r>
            <a:r>
              <a:rPr lang="es-ES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0139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39D3-3A8E-1C89-6B8D-2F2AEED69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C84256C-2082-CE65-342B-AAE7522BE4B1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26CDC7B-506F-6616-0E71-F311CD33F82C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C4150F4-8E0A-207D-E824-C65A0369328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618BAB2-EB9F-58C7-65B1-0C51219A16F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633797D-3D4F-6DE4-C39A-C62F7925828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F55BB2B-850F-0BFC-C4E4-12FFD1C1549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4891F31-2012-3C2B-F785-B4AEFCB8CAB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8175150-21B2-8954-8CA8-4012DB6F5F8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F8F982F-431F-25E1-E7A8-93A1B2F5F9D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DF859C3-F9A1-E70F-5160-6E446B49AF1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88225F1-6E4C-B4EF-998B-C32F637C86AC}"/>
              </a:ext>
            </a:extLst>
          </p:cNvPr>
          <p:cNvSpPr txBox="1"/>
          <p:nvPr/>
        </p:nvSpPr>
        <p:spPr>
          <a:xfrm>
            <a:off x="4508369" y="4810010"/>
            <a:ext cx="91864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400" b="1" dirty="0"/>
              <a:t>Los Esquemas (Topologías)</a:t>
            </a:r>
          </a:p>
          <a:p>
            <a:pPr algn="ctr">
              <a:buNone/>
            </a:pPr>
            <a:r>
              <a:rPr lang="es-ES" sz="2400" dirty="0"/>
              <a:t>Esta es la parte más famosa del diseño lógico de DW. ¿Cómo conectamos estas tablas?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402191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A5F2-E493-1DBA-0E2C-C4AA715E6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2906BA-7430-E377-CDF0-4249C0D1441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5B64C54-EDC8-2F1A-C8E9-038E8984C65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AED5FB2-E213-6976-3DD0-FEAB8A50DB7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528E193-1CB2-8B80-3013-BB5C75FC2DD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E61CB5F-77AE-A48E-2636-AB0F7EF4796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E273C2D-AF48-4867-AEA3-9AC361A09A5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ECEBB01-F494-7E4B-8360-25F56ADE69A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B6E306F-ED7D-CD94-A8AC-98023145563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1784EDA-3AC6-E929-BF77-E28A9F6C7F5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5B9FF43-F296-448A-94F1-0F4C2840EC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61CE560-1962-7BA4-4160-73535CE52257}"/>
              </a:ext>
            </a:extLst>
          </p:cNvPr>
          <p:cNvSpPr txBox="1"/>
          <p:nvPr/>
        </p:nvSpPr>
        <p:spPr>
          <a:xfrm>
            <a:off x="1160195" y="763222"/>
            <a:ext cx="7897356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AutoNum type="alphaUcPeriod"/>
            </a:pPr>
            <a:r>
              <a:rPr lang="es-ES" sz="2800" b="1" dirty="0"/>
              <a:t>Esquema en Estrella (</a:t>
            </a:r>
            <a:r>
              <a:rPr lang="es-ES" sz="2800" b="1" dirty="0" err="1"/>
              <a:t>Star</a:t>
            </a:r>
            <a:r>
              <a:rPr lang="es-ES" sz="2800" b="1" dirty="0"/>
              <a:t> </a:t>
            </a:r>
            <a:r>
              <a:rPr lang="es-ES" sz="2800" b="1" dirty="0" err="1"/>
              <a:t>Schema</a:t>
            </a:r>
            <a:r>
              <a:rPr lang="es-ES" sz="2800" b="1" dirty="0"/>
              <a:t>)</a:t>
            </a:r>
          </a:p>
          <a:p>
            <a:endParaRPr lang="es-ES" sz="2800" b="1" dirty="0"/>
          </a:p>
          <a:p>
            <a:pPr>
              <a:buNone/>
            </a:pPr>
            <a:r>
              <a:rPr lang="es-ES" sz="2800" dirty="0"/>
              <a:t>Es el diseño más simple y popular.</a:t>
            </a:r>
          </a:p>
          <a:p>
            <a:pPr>
              <a:buNone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Estructura:</a:t>
            </a:r>
            <a:r>
              <a:rPr lang="es-ES" sz="2800" dirty="0"/>
              <a:t> Una tabla de hechos en el centro rodeada directamente por tablas de dimensiones.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Clave:</a:t>
            </a:r>
            <a:r>
              <a:rPr lang="es-ES" sz="2800" dirty="0"/>
              <a:t> Las dimensiones están </a:t>
            </a:r>
            <a:r>
              <a:rPr lang="es-ES" sz="2800" b="1" dirty="0"/>
              <a:t>Desnormalizadas</a:t>
            </a:r>
            <a:r>
              <a:rPr lang="es-ES" sz="2800" dirty="0"/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800" i="1" dirty="0"/>
              <a:t>¿Qué significa?</a:t>
            </a:r>
            <a:r>
              <a:rPr lang="es-ES" sz="2800" dirty="0"/>
              <a:t> Que toda la información del producto (incluida su categoría y subcategoría) está en una sola tabla </a:t>
            </a:r>
            <a:r>
              <a:rPr lang="es-ES" sz="2800" dirty="0" err="1">
                <a:latin typeface="Courier New" panose="02070309020205020404" pitchFamily="49" charset="0"/>
              </a:rPr>
              <a:t>Dim_Producto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Ventaja:</a:t>
            </a:r>
            <a:r>
              <a:rPr lang="es-ES" sz="2800" dirty="0"/>
              <a:t> Las consultas SQL son sencillas (menos </a:t>
            </a:r>
            <a:r>
              <a:rPr lang="es-ES" sz="2800" dirty="0" err="1">
                <a:latin typeface="Courier New" panose="02070309020205020404" pitchFamily="49" charset="0"/>
              </a:rPr>
              <a:t>JOINs</a:t>
            </a:r>
            <a:r>
              <a:rPr lang="es-ES" sz="2800" dirty="0"/>
              <a:t>) y rápidas.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Desventaja:</a:t>
            </a:r>
            <a:r>
              <a:rPr lang="es-ES" sz="2800" dirty="0"/>
              <a:t> Hay redundancia de datos (el nombre de la categoría "Electrónica" se repite miles de veces), pero en DW el almacenamiento es barato, así que esto se acepta.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AC7DC0E0-6655-F8B9-14C8-50E839B3C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3145" y="4119513"/>
            <a:ext cx="1447800" cy="16976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3200" dirty="0"/>
              <a:t>Ventas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A8FFAAB-51A4-FD83-B1EA-EC8E50FD8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7145" y="2845324"/>
            <a:ext cx="1219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800" dirty="0" err="1"/>
              <a:t>Fecha</a:t>
            </a:r>
            <a:endParaRPr lang="en-US" altLang="es-CO" sz="280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7278908-2CC1-39AC-1448-3DFE42F45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8545" y="6121924"/>
            <a:ext cx="1447800" cy="16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400" dirty="0" err="1"/>
              <a:t>Producto</a:t>
            </a:r>
            <a:endParaRPr lang="en-US" altLang="es-CO" sz="2400" dirty="0"/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ECDD6C61-4CFD-CA31-C2F6-2DF494025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7745" y="6045724"/>
            <a:ext cx="1219200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800" dirty="0"/>
              <a:t>Tienda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17B00620-6E67-4A71-9222-D1CC2C886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7744" y="2845324"/>
            <a:ext cx="1481391" cy="1524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s-CO" sz="2000" dirty="0" err="1"/>
              <a:t>Promoción</a:t>
            </a:r>
            <a:endParaRPr lang="en-US" altLang="es-CO" sz="2000" dirty="0"/>
          </a:p>
        </p:txBody>
      </p:sp>
      <p:sp>
        <p:nvSpPr>
          <p:cNvPr id="18" name="Line 9">
            <a:extLst>
              <a:ext uri="{FF2B5EF4-FFF2-40B4-BE49-F238E27FC236}">
                <a16:creationId xmlns:a16="http://schemas.microsoft.com/office/drawing/2014/main" id="{C317EF31-9570-EB10-001E-C0CD2F218B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26345" y="3683524"/>
            <a:ext cx="1066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3BFF426-5354-257A-FE83-8AAA836D9A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726345" y="5359924"/>
            <a:ext cx="10668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20" name="Line 11">
            <a:extLst>
              <a:ext uri="{FF2B5EF4-FFF2-40B4-BE49-F238E27FC236}">
                <a16:creationId xmlns:a16="http://schemas.microsoft.com/office/drawing/2014/main" id="{2886F42D-B593-39EB-858C-3829B3A4C6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12345" y="3607324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6E098BAF-F10E-4F28-5B9B-5D728BAFEA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12345" y="5283724"/>
            <a:ext cx="1295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CO"/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C3142DFF-ED61-E750-98F3-16F3E794AD8E}"/>
              </a:ext>
            </a:extLst>
          </p:cNvPr>
          <p:cNvGrpSpPr>
            <a:grpSpLocks/>
          </p:cNvGrpSpPr>
          <p:nvPr/>
        </p:nvGrpSpPr>
        <p:grpSpPr bwMode="auto">
          <a:xfrm>
            <a:off x="12366974" y="2658286"/>
            <a:ext cx="2514602" cy="1511299"/>
            <a:chOff x="2007" y="968"/>
            <a:chExt cx="1584" cy="952"/>
          </a:xfrm>
        </p:grpSpPr>
        <p:sp>
          <p:nvSpPr>
            <p:cNvPr id="23" name="Text Box 13">
              <a:extLst>
                <a:ext uri="{FF2B5EF4-FFF2-40B4-BE49-F238E27FC236}">
                  <a16:creationId xmlns:a16="http://schemas.microsoft.com/office/drawing/2014/main" id="{766F9D2D-6136-7EFD-9991-1B9A5E470B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7" y="968"/>
              <a:ext cx="158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s-CO" sz="2400" dirty="0" err="1">
                  <a:solidFill>
                    <a:schemeClr val="hlink"/>
                  </a:solidFill>
                </a:rPr>
                <a:t>Tabla</a:t>
              </a:r>
              <a:r>
                <a:rPr lang="en-US" altLang="es-CO" sz="2400" dirty="0">
                  <a:solidFill>
                    <a:schemeClr val="hlink"/>
                  </a:solidFill>
                </a:rPr>
                <a:t> de </a:t>
              </a:r>
              <a:r>
                <a:rPr lang="en-US" altLang="es-CO" sz="2400" dirty="0" err="1">
                  <a:solidFill>
                    <a:schemeClr val="hlink"/>
                  </a:solidFill>
                </a:rPr>
                <a:t>Hechos</a:t>
              </a:r>
              <a:endParaRPr lang="en-US" altLang="es-CO" sz="2400" dirty="0">
                <a:solidFill>
                  <a:schemeClr val="hlink"/>
                </a:solidFill>
              </a:endParaRPr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FDD2AECF-A80E-EFBC-96E1-EFA89FA91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248"/>
              <a:ext cx="0" cy="67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25" name="Group 21">
            <a:extLst>
              <a:ext uri="{FF2B5EF4-FFF2-40B4-BE49-F238E27FC236}">
                <a16:creationId xmlns:a16="http://schemas.microsoft.com/office/drawing/2014/main" id="{E972D29B-BFCC-AEC4-331E-437F93EF992C}"/>
              </a:ext>
            </a:extLst>
          </p:cNvPr>
          <p:cNvGrpSpPr>
            <a:grpSpLocks/>
          </p:cNvGrpSpPr>
          <p:nvPr/>
        </p:nvGrpSpPr>
        <p:grpSpPr bwMode="auto">
          <a:xfrm>
            <a:off x="11421545" y="4445524"/>
            <a:ext cx="4267200" cy="3048000"/>
            <a:chOff x="1488" y="2064"/>
            <a:chExt cx="2688" cy="1920"/>
          </a:xfrm>
        </p:grpSpPr>
        <p:sp>
          <p:nvSpPr>
            <p:cNvPr id="26" name="Text Box 15">
              <a:extLst>
                <a:ext uri="{FF2B5EF4-FFF2-40B4-BE49-F238E27FC236}">
                  <a16:creationId xmlns:a16="http://schemas.microsoft.com/office/drawing/2014/main" id="{4966F019-D723-6E0A-52DF-595BC7AAB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5" y="3693"/>
              <a:ext cx="214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s-CO" sz="2400" dirty="0" err="1">
                  <a:solidFill>
                    <a:schemeClr val="hlink"/>
                  </a:solidFill>
                </a:rPr>
                <a:t>Tablas</a:t>
              </a:r>
              <a:r>
                <a:rPr lang="en-US" altLang="es-CO" sz="2400" dirty="0">
                  <a:solidFill>
                    <a:schemeClr val="hlink"/>
                  </a:solidFill>
                </a:rPr>
                <a:t> de </a:t>
              </a:r>
              <a:r>
                <a:rPr lang="en-US" altLang="es-CO" sz="2400" dirty="0" err="1">
                  <a:solidFill>
                    <a:schemeClr val="hlink"/>
                  </a:solidFill>
                </a:rPr>
                <a:t>Dimenciones</a:t>
              </a:r>
              <a:endParaRPr lang="en-US" altLang="es-CO" sz="2400" dirty="0">
                <a:solidFill>
                  <a:schemeClr val="hlink"/>
                </a:solidFill>
              </a:endParaRPr>
            </a:p>
          </p:txBody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04B40D7D-C780-78D3-D887-87D5CA363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680" y="3552"/>
              <a:ext cx="1248" cy="9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8" name="Line 17">
              <a:extLst>
                <a:ext uri="{FF2B5EF4-FFF2-40B4-BE49-F238E27FC236}">
                  <a16:creationId xmlns:a16="http://schemas.microsoft.com/office/drawing/2014/main" id="{7DE12353-543D-30BC-87CB-DCB7182310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88" y="2064"/>
              <a:ext cx="1440" cy="15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29" name="Line 18">
              <a:extLst>
                <a:ext uri="{FF2B5EF4-FFF2-40B4-BE49-F238E27FC236}">
                  <a16:creationId xmlns:a16="http://schemas.microsoft.com/office/drawing/2014/main" id="{0AEB9A79-6B39-7D55-5859-ACA37C25E5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6" y="2064"/>
              <a:ext cx="1200" cy="158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30" name="Line 19">
              <a:extLst>
                <a:ext uri="{FF2B5EF4-FFF2-40B4-BE49-F238E27FC236}">
                  <a16:creationId xmlns:a16="http://schemas.microsoft.com/office/drawing/2014/main" id="{778EE3E9-DA74-A502-92FA-FFA13436F6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24" y="3552"/>
              <a:ext cx="912" cy="9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1544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09FF5-458A-C703-BE7F-B513E3EE8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B91989D-ECA7-E500-7EAC-398F841E384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683C63E-9717-124E-948E-4FD709D092F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CC71413-D28F-C088-252E-01E05953DAF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F98E6D9-98AA-2AC9-B015-34F93F14AF1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69CD66C-2DAA-E6CC-7B8D-859CCECD5FB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E4D4748-4E32-F554-4A42-667865E7469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CEDCEA-6C98-6472-AE08-0AD70D73B05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9CDE364-4AE9-7887-3865-5D3B6C9B780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F6D350A-CB90-F93B-C086-9C4A4B576E4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843089E-9F35-821C-FC36-A75B059FDE2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2637B25-F400-422F-B5CF-BE1E83A6FCB4}"/>
              </a:ext>
            </a:extLst>
          </p:cNvPr>
          <p:cNvSpPr txBox="1"/>
          <p:nvPr/>
        </p:nvSpPr>
        <p:spPr>
          <a:xfrm>
            <a:off x="995012" y="1172510"/>
            <a:ext cx="796045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B. Esquema en Copo de Nieve (</a:t>
            </a:r>
            <a:r>
              <a:rPr lang="es-ES" sz="2800" b="1" dirty="0" err="1"/>
              <a:t>Snowflake</a:t>
            </a:r>
            <a:r>
              <a:rPr lang="es-ES" sz="2800" b="1" dirty="0"/>
              <a:t> </a:t>
            </a:r>
            <a:r>
              <a:rPr lang="es-ES" sz="2800" b="1" dirty="0" err="1"/>
              <a:t>Schema</a:t>
            </a:r>
            <a:r>
              <a:rPr lang="es-ES" sz="2800" b="1" dirty="0"/>
              <a:t>)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Es una variación más compleja.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Estructura:</a:t>
            </a:r>
            <a:r>
              <a:rPr lang="es-ES" sz="2800" dirty="0"/>
              <a:t> La tabla de hechos está en el centro, pero las dimensiones se ramifican hacia afuera.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Clave:</a:t>
            </a:r>
            <a:r>
              <a:rPr lang="es-ES" sz="2800" dirty="0"/>
              <a:t> Las dimensiones están </a:t>
            </a:r>
            <a:r>
              <a:rPr lang="es-ES" sz="2800" b="1" dirty="0"/>
              <a:t>Normalizadas</a:t>
            </a:r>
            <a:r>
              <a:rPr lang="es-ES" sz="28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i="1" dirty="0"/>
              <a:t>¿Qué significa?</a:t>
            </a:r>
            <a:r>
              <a:rPr lang="es-ES" sz="2800" dirty="0"/>
              <a:t> La tabla </a:t>
            </a:r>
            <a:r>
              <a:rPr lang="es-ES" sz="2800" dirty="0" err="1">
                <a:latin typeface="Courier New" panose="02070309020205020404" pitchFamily="49" charset="0"/>
              </a:rPr>
              <a:t>Dim_Producto</a:t>
            </a:r>
            <a:r>
              <a:rPr lang="es-ES" sz="2800" dirty="0"/>
              <a:t> solo tiene datos del producto y apunta a otra tabla </a:t>
            </a:r>
            <a:r>
              <a:rPr lang="es-ES" sz="2800" dirty="0" err="1">
                <a:latin typeface="Courier New" panose="02070309020205020404" pitchFamily="49" charset="0"/>
              </a:rPr>
              <a:t>Dim_Categoria</a:t>
            </a:r>
            <a:r>
              <a:rPr lang="es-E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Ventaja:</a:t>
            </a:r>
            <a:r>
              <a:rPr lang="es-ES" sz="2800" dirty="0"/>
              <a:t> Ahorra espacio de almacenamiento y facilita el mantenimiento si cambian las descripciones.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Desventaja:</a:t>
            </a:r>
            <a:r>
              <a:rPr lang="es-ES" sz="2800" dirty="0"/>
              <a:t> Las consultas son más lentas y complejas porque requieren muchos más </a:t>
            </a:r>
            <a:r>
              <a:rPr lang="es-ES" sz="2800" dirty="0" err="1">
                <a:latin typeface="Courier New" panose="02070309020205020404" pitchFamily="49" charset="0"/>
              </a:rPr>
              <a:t>JOINs</a:t>
            </a:r>
            <a:r>
              <a:rPr lang="es-ES" sz="2800" dirty="0"/>
              <a:t> para llegar a la información.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A73B7AF-A165-F164-E67A-0453FBA92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2364" y="2261176"/>
            <a:ext cx="6284581" cy="534958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D3A2AF8-14F7-AF80-EF3D-74AF096FDDE5}"/>
              </a:ext>
            </a:extLst>
          </p:cNvPr>
          <p:cNvSpPr txBox="1"/>
          <p:nvPr/>
        </p:nvSpPr>
        <p:spPr>
          <a:xfrm>
            <a:off x="9594738" y="7764214"/>
            <a:ext cx="9185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https://medium.com/@adityagoel2397/star-snowflake-and-fact-constellation-galaxy-schema-schemas-a6434dc5325e</a:t>
            </a:r>
          </a:p>
        </p:txBody>
      </p:sp>
    </p:spTree>
    <p:extLst>
      <p:ext uri="{BB962C8B-B14F-4D97-AF65-F5344CB8AC3E}">
        <p14:creationId xmlns:p14="http://schemas.microsoft.com/office/powerpoint/2010/main" val="33418987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6A09D-D227-66CE-3988-37EF0F509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03A8AF-3384-9FFC-FD7A-DFD7F4E91A7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3976B5B-4DD5-9792-7699-03A989B62AA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181FDB5-9C39-FA64-2C3A-88265ACD504D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127B930-0856-C23C-3AA0-0EFD16B3613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1B9D0886-74C5-75A8-E794-C9BD116F66C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7C9D5CC-88BA-CCCC-44FA-DADE7F96B1F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0BB510-0334-EFDE-4153-286614ED15CB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C4A0346-4EB9-4B63-2876-4F26AE725E51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2A3DFDC-FD8F-FEE5-0B55-746CD93AA60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B6817AF-3DD1-D837-DA40-60DB909717D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F97E0CF-5BE3-1EA4-F083-AD3B5E81AA38}"/>
              </a:ext>
            </a:extLst>
          </p:cNvPr>
          <p:cNvSpPr txBox="1"/>
          <p:nvPr/>
        </p:nvSpPr>
        <p:spPr>
          <a:xfrm>
            <a:off x="1444657" y="1913328"/>
            <a:ext cx="699233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C. Constelación de Hechos (</a:t>
            </a:r>
            <a:r>
              <a:rPr lang="es-ES" sz="2800" b="1" dirty="0" err="1"/>
              <a:t>Fact</a:t>
            </a:r>
            <a:r>
              <a:rPr lang="es-ES" sz="2800" b="1" dirty="0"/>
              <a:t> </a:t>
            </a:r>
            <a:r>
              <a:rPr lang="es-ES" sz="2800" b="1" dirty="0" err="1"/>
              <a:t>Constellation</a:t>
            </a:r>
            <a:r>
              <a:rPr lang="es-ES" sz="2800" b="1" dirty="0"/>
              <a:t>)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dirty="0"/>
              <a:t>Es lo que sucede en la realidad en empresas grandes.</a:t>
            </a:r>
          </a:p>
          <a:p>
            <a:pPr>
              <a:buNone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Estructura:</a:t>
            </a:r>
            <a:r>
              <a:rPr lang="es-ES" sz="2800" dirty="0"/>
              <a:t> Múltiples tablas de hechos comparten tablas de dimensiones.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Ejemplo:</a:t>
            </a:r>
            <a:r>
              <a:rPr lang="es-ES" sz="2800" dirty="0"/>
              <a:t> Una </a:t>
            </a:r>
            <a:r>
              <a:rPr lang="es-ES" sz="2800" dirty="0" err="1">
                <a:latin typeface="Courier New" panose="02070309020205020404" pitchFamily="49" charset="0"/>
              </a:rPr>
              <a:t>Fact_Ventas</a:t>
            </a:r>
            <a:r>
              <a:rPr lang="es-ES" sz="2800" dirty="0"/>
              <a:t> y una </a:t>
            </a:r>
            <a:r>
              <a:rPr lang="es-ES" sz="2800" dirty="0" err="1">
                <a:latin typeface="Courier New" panose="02070309020205020404" pitchFamily="49" charset="0"/>
              </a:rPr>
              <a:t>Fact_Inventario</a:t>
            </a:r>
            <a:r>
              <a:rPr lang="es-ES" sz="2800" dirty="0"/>
              <a:t> comparten las mismas dimensiones </a:t>
            </a:r>
            <a:r>
              <a:rPr lang="es-ES" sz="2800" dirty="0" err="1">
                <a:latin typeface="Courier New" panose="02070309020205020404" pitchFamily="49" charset="0"/>
              </a:rPr>
              <a:t>Dim_Producto</a:t>
            </a:r>
            <a:r>
              <a:rPr lang="es-ES" sz="2800" dirty="0"/>
              <a:t> y </a:t>
            </a:r>
            <a:r>
              <a:rPr lang="es-ES" sz="2800" dirty="0" err="1">
                <a:latin typeface="Courier New" panose="02070309020205020404" pitchFamily="49" charset="0"/>
              </a:rPr>
              <a:t>Dim_Tiempo</a:t>
            </a:r>
            <a:r>
              <a:rPr lang="es-ES" sz="2800" dirty="0"/>
              <a:t>. Esto permite cruzar procesos de negocio (Ventas vs. Stock).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7A9619-6E7B-6418-E2E9-CBCBDF07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713" y="2962889"/>
            <a:ext cx="7751486" cy="358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57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61739-950C-8A30-F2B7-EC7D5FFF9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D10AB0-4A17-E34F-4E7A-605D243D54DC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3F0C985-EA49-DB39-3E72-6A1A68924F7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67D55C7-81BB-D5B2-4B62-3F38F1611DD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FF32FE2-41ED-8869-8599-D1447D65EDA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BDE9AD3-B0EE-4F97-B7BD-163A9F245B3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A828159-9F2A-0BF0-1AF5-60CFC332A79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8647E7A-87F8-9CE7-CCA4-05F4DB825DD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DD59A4B-C9E5-D1A1-E623-F4F98147D5C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7C8F3BA-2960-1F9B-5473-E96C092527C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E3875A7-5B4E-88A4-FD89-BED9B046925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F4F99002-1198-25C1-B640-BBBC8D0A4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98" y="579213"/>
            <a:ext cx="9969076" cy="1027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s-ES" altLang="es-CO" sz="4800" b="1" dirty="0">
                <a:latin typeface="Inter"/>
              </a:rPr>
              <a:t>¿Por qué OLAP y OLTP no se mezclan?</a:t>
            </a: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9619018-3763-5935-226C-0928880A66ED}"/>
              </a:ext>
            </a:extLst>
          </p:cNvPr>
          <p:cNvSpPr txBox="1"/>
          <p:nvPr/>
        </p:nvSpPr>
        <p:spPr>
          <a:xfrm>
            <a:off x="1312986" y="2699471"/>
            <a:ext cx="15427568" cy="649408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Procesamiento de transacciones (OLTP):</a:t>
            </a:r>
          </a:p>
          <a:p>
            <a:pPr lvl="8"/>
            <a:r>
              <a:rPr lang="es-ES" sz="3200" dirty="0"/>
              <a:t>       - Un </a:t>
            </a:r>
            <a:r>
              <a:rPr lang="es-ES" sz="3200" b="1" dirty="0">
                <a:solidFill>
                  <a:srgbClr val="002060"/>
                </a:solidFill>
              </a:rPr>
              <a:t>tiempo de respuesta rápido </a:t>
            </a:r>
            <a:r>
              <a:rPr lang="es-ES" sz="3200" dirty="0"/>
              <a:t>es importante (&lt; 1 segundo).</a:t>
            </a:r>
          </a:p>
          <a:p>
            <a:pPr lvl="8"/>
            <a:r>
              <a:rPr lang="es-ES" sz="3200" dirty="0"/>
              <a:t>       - Los datos deben estar actualizados y ser </a:t>
            </a:r>
            <a:r>
              <a:rPr lang="es-ES" sz="3200" b="1" dirty="0">
                <a:solidFill>
                  <a:srgbClr val="002060"/>
                </a:solidFill>
              </a:rPr>
              <a:t>consistentes</a:t>
            </a:r>
            <a:r>
              <a:rPr lang="es-ES" sz="3200" dirty="0"/>
              <a:t> en todo momento.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Análisis de datos (OLAP):</a:t>
            </a:r>
          </a:p>
          <a:p>
            <a:pPr lvl="2"/>
            <a:r>
              <a:rPr lang="es-ES" sz="3200" dirty="0"/>
              <a:t>       - Las consultas pueden consumir muchos recursos.</a:t>
            </a:r>
          </a:p>
          <a:p>
            <a:pPr lvl="2"/>
            <a:r>
              <a:rPr lang="es-ES" sz="3200" dirty="0"/>
              <a:t>       - Pueden </a:t>
            </a:r>
            <a:r>
              <a:rPr lang="es-ES" sz="3200" b="1" dirty="0">
                <a:solidFill>
                  <a:srgbClr val="002060"/>
                </a:solidFill>
              </a:rPr>
              <a:t>saturar</a:t>
            </a:r>
            <a:r>
              <a:rPr lang="es-ES" sz="3200" dirty="0"/>
              <a:t> las CPU y el ancho de banda del disco.</a:t>
            </a:r>
          </a:p>
          <a:p>
            <a:pPr lvl="4"/>
            <a:r>
              <a:rPr lang="es-ES" sz="3200" dirty="0"/>
              <a:t>       - Operar con una instantánea estática de datos suele ser correcto.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OLAP puede desplazar “</a:t>
            </a:r>
            <a:r>
              <a:rPr lang="es-ES" sz="3200" dirty="0" err="1"/>
              <a:t>Crowd</a:t>
            </a:r>
            <a:r>
              <a:rPr lang="es-ES" sz="3200" dirty="0"/>
              <a:t> </a:t>
            </a:r>
            <a:r>
              <a:rPr lang="es-ES" sz="3200" dirty="0" err="1"/>
              <a:t>oud</a:t>
            </a:r>
            <a:r>
              <a:rPr lang="es-ES" sz="3200" dirty="0"/>
              <a:t>” las transacciones OLTP.</a:t>
            </a:r>
          </a:p>
          <a:p>
            <a:r>
              <a:rPr lang="es-ES" sz="3200" dirty="0"/>
              <a:t>       - Las transacciones son lentas </a:t>
            </a:r>
            <a:r>
              <a:rPr lang="es-ES" sz="3200" dirty="0">
                <a:sym typeface="Wingdings" panose="05000000000000000000" pitchFamily="2" charset="2"/>
              </a:rPr>
              <a:t></a:t>
            </a:r>
            <a:r>
              <a:rPr lang="es-ES" sz="3200" dirty="0"/>
              <a:t> usuarios insatisfechos.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Ejemplo:</a:t>
            </a:r>
          </a:p>
          <a:p>
            <a:r>
              <a:rPr lang="es-ES" sz="3200" dirty="0"/>
              <a:t>       - Una consulta de análisis solicita la suma de todas las ventas.</a:t>
            </a:r>
          </a:p>
          <a:p>
            <a:r>
              <a:rPr lang="es-ES" sz="3200" dirty="0"/>
              <a:t>       - Adquiere un bloqueo en la tabla de ventas para mantener la consistencia.</a:t>
            </a:r>
          </a:p>
          <a:p>
            <a:r>
              <a:rPr lang="es-ES" sz="3200" dirty="0"/>
              <a:t>       - Se bloquea una nueva transacción de venta.</a:t>
            </a:r>
            <a:endParaRPr lang="es-CO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178C90-FA9B-910D-A9C0-3B58402BC7BF}"/>
              </a:ext>
            </a:extLst>
          </p:cNvPr>
          <p:cNvSpPr txBox="1"/>
          <p:nvPr/>
        </p:nvSpPr>
        <p:spPr>
          <a:xfrm>
            <a:off x="5034591" y="1709848"/>
            <a:ext cx="9186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/>
              <a:t>Diferentes requisitos de rendimiento</a:t>
            </a:r>
          </a:p>
        </p:txBody>
      </p:sp>
    </p:spTree>
    <p:extLst>
      <p:ext uri="{BB962C8B-B14F-4D97-AF65-F5344CB8AC3E}">
        <p14:creationId xmlns:p14="http://schemas.microsoft.com/office/powerpoint/2010/main" val="18784507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9639B-D85D-B314-E0D8-C808A9AE5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24A21A-CEC5-1EBA-8AB8-D585B051F141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E85B7C6-CF56-0DAD-9A46-EB660952BE5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8E6CA69-5E80-F641-A9C8-E072300BA46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B07063D-5092-57B2-E738-D0F1680938B0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D2ED6B3-F3C5-148F-172C-09F33D248FA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C55AD66-9E19-0F39-431A-0B292E365A7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CFD1BF-1254-AA26-4353-B05FC3F20ED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2DA2F31-361B-BACC-140A-4B9A8242A36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660BC4BA-4702-7050-B54F-AAC8ADC6A90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7FA7495-8154-EF5E-8322-F98D7BEE495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9CEA2CBD-A07B-9102-9EAB-8408C9A34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663740"/>
              </p:ext>
            </p:extLst>
          </p:nvPr>
        </p:nvGraphicFramePr>
        <p:xfrm>
          <a:off x="2802374" y="1328167"/>
          <a:ext cx="13638356" cy="8084138"/>
        </p:xfrm>
        <a:graphic>
          <a:graphicData uri="http://schemas.openxmlformats.org/drawingml/2006/table">
            <a:tbl>
              <a:tblPr/>
              <a:tblGrid>
                <a:gridCol w="3409589">
                  <a:extLst>
                    <a:ext uri="{9D8B030D-6E8A-4147-A177-3AD203B41FA5}">
                      <a16:colId xmlns:a16="http://schemas.microsoft.com/office/drawing/2014/main" val="432989817"/>
                    </a:ext>
                  </a:extLst>
                </a:gridCol>
                <a:gridCol w="3409589">
                  <a:extLst>
                    <a:ext uri="{9D8B030D-6E8A-4147-A177-3AD203B41FA5}">
                      <a16:colId xmlns:a16="http://schemas.microsoft.com/office/drawing/2014/main" val="585891682"/>
                    </a:ext>
                  </a:extLst>
                </a:gridCol>
                <a:gridCol w="3409589">
                  <a:extLst>
                    <a:ext uri="{9D8B030D-6E8A-4147-A177-3AD203B41FA5}">
                      <a16:colId xmlns:a16="http://schemas.microsoft.com/office/drawing/2014/main" val="548592458"/>
                    </a:ext>
                  </a:extLst>
                </a:gridCol>
                <a:gridCol w="3409589">
                  <a:extLst>
                    <a:ext uri="{9D8B030D-6E8A-4147-A177-3AD203B41FA5}">
                      <a16:colId xmlns:a16="http://schemas.microsoft.com/office/drawing/2014/main" val="3440324180"/>
                    </a:ext>
                  </a:extLst>
                </a:gridCol>
              </a:tblGrid>
              <a:tr h="10789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Característica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Esquema en Estrella (Star Schema)</a:t>
                      </a:r>
                      <a:endParaRPr lang="es-ES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Esquema de Copo de Nieve (Snowflake Schema)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Esquema Galaxia (Galaxy Schema)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495252"/>
                  </a:ext>
                </a:extLst>
              </a:tr>
              <a:tr h="107899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Normalización</a:t>
                      </a:r>
                      <a:endParaRPr lang="es-CO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Baja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(desnormalizado)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Media – Alta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Mixta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(dimensiones compartidas + normalizadas)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12525"/>
                  </a:ext>
                </a:extLst>
              </a:tr>
              <a:tr h="156161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Rendimiento de Consultas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Rápido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(menos uniones o </a:t>
                      </a:r>
                      <a:r>
                        <a:rPr lang="es-CO" sz="1800" i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joins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Moderado a lento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(más uniones o </a:t>
                      </a:r>
                      <a:r>
                        <a:rPr lang="es-CO" sz="1800" i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joins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Variable</a:t>
                      </a: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(depende del tamaño de la tabla de hechos y profundidad de </a:t>
                      </a:r>
                      <a:r>
                        <a:rPr lang="es-ES" sz="1800" i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joins</a:t>
                      </a: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390136"/>
                  </a:ext>
                </a:extLst>
              </a:tr>
              <a:tr h="36624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Complejidad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Baja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Media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Alta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13307"/>
                  </a:ext>
                </a:extLst>
              </a:tr>
              <a:tr h="1320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Uso de Almacenamiento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Mayor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(datos redundantes)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Menor</a:t>
                      </a: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(dimensiones deduplicadas)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Mixto</a:t>
                      </a: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(las dimensiones compartidas reducen la duplicidad)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013372"/>
                  </a:ext>
                </a:extLst>
              </a:tr>
              <a:tr h="1320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Flexibilidad de Modelado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Limitada para jerarquías profundas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Fuerte modelado jerárquico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Soporta múltiples dominios y niveles de granularidad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9327483"/>
                  </a:ext>
                </a:extLst>
              </a:tr>
              <a:tr h="132030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Ideal Para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Dashboards, alta concurrencia, BI </a:t>
                      </a:r>
                      <a:r>
                        <a:rPr lang="es-CO" sz="1800" i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ad hoc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Datos jerárquicos, optimización de almacenamiento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ES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Analítica a nivel empresarial, modelos multiproceso</a:t>
                      </a:r>
                    </a:p>
                  </a:txBody>
                  <a:tcPr marL="96985" marR="96985" marT="64657" marB="646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994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988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524CB-8AF4-120F-EE33-CF5DFE79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5A0A67-635F-E852-98FF-49F5AEB303B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7258850-9EC0-62C0-2D1A-5F153043F78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2423097-B18F-EEBA-062F-50516A3F151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3298A4B-A77D-7C0A-1D6C-6E6F4398F78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F3EF9E8-B803-D8E0-2025-C1E1D9FC98E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C592984-C4B0-9575-F715-F4C9833A7C61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7B706FB-8FAB-512E-44E6-5152A8326D8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2CF58252-F117-013A-DBA4-EAC92F9E495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F3B9CF3-D2D3-205E-E2FB-5A82E54B9859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57B753B8-FFB0-4BC6-9383-DE25D50CEF3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B69D400-7112-9A22-A1A7-79BD5CB39724}"/>
              </a:ext>
            </a:extLst>
          </p:cNvPr>
          <p:cNvSpPr txBox="1"/>
          <p:nvPr/>
        </p:nvSpPr>
        <p:spPr>
          <a:xfrm>
            <a:off x="1046018" y="1105586"/>
            <a:ext cx="166693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2400" b="1" dirty="0"/>
              <a:t>Esquemas en Arquitecturas </a:t>
            </a:r>
            <a:r>
              <a:rPr lang="es-CO" sz="2400" b="1" dirty="0" err="1"/>
              <a:t>Lakehouse</a:t>
            </a:r>
            <a:endParaRPr lang="es-CO" sz="2400" b="1" dirty="0"/>
          </a:p>
          <a:p>
            <a:pPr>
              <a:buNone/>
            </a:pPr>
            <a:endParaRPr lang="es-CO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/>
              <a:t>Las plataformas </a:t>
            </a:r>
            <a:r>
              <a:rPr lang="es-CO" sz="2400" dirty="0" err="1"/>
              <a:t>Lakehouse</a:t>
            </a:r>
            <a:r>
              <a:rPr lang="es-CO" sz="2400" dirty="0"/>
              <a:t> combinan Data </a:t>
            </a:r>
            <a:r>
              <a:rPr lang="es-CO" sz="2400" dirty="0" err="1"/>
              <a:t>Lakes</a:t>
            </a:r>
            <a:r>
              <a:rPr lang="es-CO" sz="2400" dirty="0"/>
              <a:t> con tablas ACID (tipo Data </a:t>
            </a:r>
            <a:r>
              <a:rPr lang="es-CO" sz="2400" dirty="0" err="1"/>
              <a:t>Warehouse</a:t>
            </a:r>
            <a:r>
              <a:rPr lang="es-CO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dirty="0"/>
              <a:t>Aunque la data cruda usa "</a:t>
            </a:r>
            <a:r>
              <a:rPr lang="es-CO" sz="2400" dirty="0" err="1"/>
              <a:t>schema-on-read</a:t>
            </a:r>
            <a:r>
              <a:rPr lang="es-CO" sz="2400" dirty="0"/>
              <a:t>" (esquema al leer), las </a:t>
            </a:r>
            <a:r>
              <a:rPr lang="es-CO" sz="2400" b="1" dirty="0"/>
              <a:t>zonas curadas</a:t>
            </a:r>
            <a:r>
              <a:rPr lang="es-CO" sz="2400" dirty="0"/>
              <a:t> requieren diseño formal.</a:t>
            </a:r>
          </a:p>
          <a:p>
            <a:pPr>
              <a:buFont typeface="Arial" panose="020B0604020202020204" pitchFamily="34" charset="0"/>
              <a:buChar char="•"/>
            </a:pPr>
            <a:endParaRPr lang="es-CO" sz="2400" dirty="0"/>
          </a:p>
          <a:p>
            <a:pPr>
              <a:buNone/>
            </a:pPr>
            <a:r>
              <a:rPr lang="es-CO" sz="2400" b="1" dirty="0"/>
              <a:t>Estrategias en la Capa Gold (Curada)</a:t>
            </a:r>
            <a:endParaRPr lang="es-CO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CO" sz="2400" b="1" dirty="0" err="1"/>
              <a:t>Star</a:t>
            </a:r>
            <a:r>
              <a:rPr lang="es-CO" sz="2400" b="1" dirty="0"/>
              <a:t> </a:t>
            </a:r>
            <a:r>
              <a:rPr lang="es-CO" sz="2400" b="1" dirty="0" err="1"/>
              <a:t>Schemas</a:t>
            </a:r>
            <a:r>
              <a:rPr lang="es-CO" sz="2400" b="1" dirty="0"/>
              <a:t>:</a:t>
            </a:r>
            <a:r>
              <a:rPr lang="es-CO" sz="2400" dirty="0"/>
              <a:t> Estándar para consumo de BI.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b="1" dirty="0" err="1"/>
              <a:t>Snowflake</a:t>
            </a:r>
            <a:r>
              <a:rPr lang="es-CO" sz="2400" b="1" dirty="0"/>
              <a:t> </a:t>
            </a:r>
            <a:r>
              <a:rPr lang="es-CO" sz="2400" b="1" dirty="0" err="1"/>
              <a:t>Schemas</a:t>
            </a:r>
            <a:r>
              <a:rPr lang="es-CO" sz="2400" b="1" dirty="0"/>
              <a:t>:</a:t>
            </a:r>
            <a:r>
              <a:rPr lang="es-CO" sz="2400" dirty="0"/>
              <a:t> Para reportes con jerarquías complejas.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CO" sz="2400" b="1" dirty="0"/>
              <a:t>Galaxy </a:t>
            </a:r>
            <a:r>
              <a:rPr lang="es-CO" sz="2400" b="1" dirty="0" err="1"/>
              <a:t>Schemas</a:t>
            </a:r>
            <a:r>
              <a:rPr lang="es-CO" sz="2400" b="1" dirty="0"/>
              <a:t>:</a:t>
            </a:r>
            <a:r>
              <a:rPr lang="es-CO" sz="2400" dirty="0"/>
              <a:t> Para modelado de múltiples dominios de negocio.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98DA547-BF68-AE4A-019B-7142524D0BBD}"/>
              </a:ext>
            </a:extLst>
          </p:cNvPr>
          <p:cNvSpPr txBox="1"/>
          <p:nvPr/>
        </p:nvSpPr>
        <p:spPr>
          <a:xfrm>
            <a:off x="1110673" y="4940300"/>
            <a:ext cx="1586576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400" b="1" dirty="0"/>
              <a:t>Importancia de la Evolución del Esquema</a:t>
            </a:r>
          </a:p>
          <a:p>
            <a:pPr>
              <a:buNone/>
            </a:pPr>
            <a:endParaRPr lang="es-ES" sz="2400" dirty="0"/>
          </a:p>
          <a:p>
            <a:r>
              <a:rPr lang="es-ES" sz="2400" dirty="0"/>
              <a:t>Los </a:t>
            </a:r>
            <a:r>
              <a:rPr lang="es-ES" sz="2400" dirty="0" err="1"/>
              <a:t>Lakehouses</a:t>
            </a:r>
            <a:r>
              <a:rPr lang="es-ES" sz="2400" dirty="0"/>
              <a:t> permiten modificaciones estructurales a lo largo del tiempo: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Crecimiento de jerarquías.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División de dimensiones.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Expansión de tablas de hechos a nuevos niveles de granularidad.</a:t>
            </a:r>
          </a:p>
          <a:p>
            <a:r>
              <a:rPr lang="es-ES" sz="2400" dirty="0"/>
              <a:t>Los modelos deben ser flexibles para adaptar datos que llegan más rápido y en formas más variadas que en ETL tradicional.</a:t>
            </a:r>
          </a:p>
          <a:p>
            <a:endParaRPr lang="es-ES" sz="2400" dirty="0"/>
          </a:p>
          <a:p>
            <a:pPr>
              <a:buNone/>
            </a:pPr>
            <a:r>
              <a:rPr lang="es-ES" sz="2400" b="1" dirty="0"/>
              <a:t>Capas Semánticas (ej. </a:t>
            </a:r>
            <a:r>
              <a:rPr lang="es-ES" sz="2400" b="1" dirty="0" err="1"/>
              <a:t>dbt</a:t>
            </a:r>
            <a:r>
              <a:rPr lang="es-ES" sz="2400" b="1" dirty="0"/>
              <a:t>, </a:t>
            </a:r>
            <a:r>
              <a:rPr lang="es-ES" sz="2400" b="1" dirty="0" err="1"/>
              <a:t>Looker</a:t>
            </a:r>
            <a:r>
              <a:rPr lang="es-ES" sz="2400" b="1" dirty="0"/>
              <a:t>)</a:t>
            </a:r>
            <a:endParaRPr lang="es-E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Asumen estructuras tipo estrella (</a:t>
            </a:r>
            <a:r>
              <a:rPr lang="es-ES" sz="2400" dirty="0" err="1"/>
              <a:t>Star-like</a:t>
            </a:r>
            <a:r>
              <a:rPr lang="es-ES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2400" dirty="0"/>
              <a:t>Requieren dimensiones y tablas de hechos estables para definir métricas limpias.</a:t>
            </a:r>
          </a:p>
        </p:txBody>
      </p:sp>
    </p:spTree>
    <p:extLst>
      <p:ext uri="{BB962C8B-B14F-4D97-AF65-F5344CB8AC3E}">
        <p14:creationId xmlns:p14="http://schemas.microsoft.com/office/powerpoint/2010/main" val="5164156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0416-C275-4497-497D-F1346DE4E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F1E66D-D2F2-48E8-7761-A947073446A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78F143E-BD99-BB6F-1407-C949BEC441B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A2C5AA3-439C-59B4-363A-F4C9C2CDF6D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1491DFB-8C3A-8140-CB0B-EBADC5CDABE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B1FA313-928B-B6F0-C008-AB8C0742A09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08471BF-47C1-D28F-EA8E-CA267709FF5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FA0AE4-0A0A-590E-E340-31A6AE72DBB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7D08DFA-73AA-ED20-4981-31C2B011DDE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7CDA6CA-3E6B-62D7-ECE5-7A58238F917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DB35376-03B6-08F6-0F91-C99B5320977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9A0AD7-648B-F76B-2352-790D2EA62E87}"/>
              </a:ext>
            </a:extLst>
          </p:cNvPr>
          <p:cNvSpPr txBox="1"/>
          <p:nvPr/>
        </p:nvSpPr>
        <p:spPr>
          <a:xfrm>
            <a:off x="1581727" y="1434792"/>
            <a:ext cx="15782636" cy="7417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2800" b="1" dirty="0"/>
              <a:t>Gestión de Dimensiones y Optimización</a:t>
            </a:r>
          </a:p>
          <a:p>
            <a:pPr>
              <a:buNone/>
            </a:pPr>
            <a:endParaRPr lang="es-ES" sz="2800" b="1" dirty="0"/>
          </a:p>
          <a:p>
            <a:pPr>
              <a:buNone/>
            </a:pPr>
            <a:r>
              <a:rPr lang="es-ES" sz="2800" b="1" dirty="0"/>
              <a:t>Desafíos en Dimensiones (</a:t>
            </a:r>
            <a:r>
              <a:rPr lang="es-ES" sz="2800" b="1" dirty="0" err="1"/>
              <a:t>Streaming</a:t>
            </a:r>
            <a:r>
              <a:rPr lang="es-ES" sz="2800" b="1" dirty="0"/>
              <a:t>)</a:t>
            </a:r>
          </a:p>
          <a:p>
            <a:pPr>
              <a:buNone/>
            </a:pPr>
            <a:endParaRPr lang="es-ES" sz="2800" dirty="0"/>
          </a:p>
          <a:p>
            <a:r>
              <a:rPr lang="es-ES" sz="2800" dirty="0"/>
              <a:t>Los pipelines deben manejar: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/>
              <a:t>Claves de dimensión que llegan tarde (</a:t>
            </a:r>
            <a:r>
              <a:rPr lang="es-ES" sz="2800" i="1" dirty="0"/>
              <a:t>Late-</a:t>
            </a:r>
            <a:r>
              <a:rPr lang="es-ES" sz="2800" i="1" dirty="0" err="1"/>
              <a:t>arriving</a:t>
            </a:r>
            <a:r>
              <a:rPr lang="es-ES" sz="2800" i="1" dirty="0"/>
              <a:t> </a:t>
            </a:r>
            <a:r>
              <a:rPr lang="es-ES" sz="2800" i="1" dirty="0" err="1"/>
              <a:t>keys</a:t>
            </a:r>
            <a:r>
              <a:rPr lang="es-ES" sz="28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/>
              <a:t>Dimensiones lentamente cambiantes (</a:t>
            </a:r>
            <a:r>
              <a:rPr lang="es-ES" sz="2800" dirty="0" err="1"/>
              <a:t>SCDs</a:t>
            </a:r>
            <a:r>
              <a:rPr lang="es-ES" sz="2800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Timestamps</a:t>
            </a:r>
            <a:r>
              <a:rPr lang="es-ES" sz="2800" dirty="0"/>
              <a:t> de eventos desordenados.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800" dirty="0"/>
          </a:p>
          <a:p>
            <a:r>
              <a:rPr lang="es-ES" sz="2800" b="1" dirty="0" err="1"/>
              <a:t>Snowflake</a:t>
            </a:r>
            <a:r>
              <a:rPr lang="es-ES" sz="2800" b="1" dirty="0"/>
              <a:t> </a:t>
            </a:r>
            <a:r>
              <a:rPr lang="es-ES" sz="2800" b="1" dirty="0" err="1"/>
              <a:t>Schemas</a:t>
            </a:r>
            <a:r>
              <a:rPr lang="es-ES" sz="2800" b="1" dirty="0"/>
              <a:t>:</a:t>
            </a:r>
            <a:r>
              <a:rPr lang="es-ES" sz="2800" dirty="0"/>
              <a:t> Ofrecen mejor mantenibilidad para jerarquías que cambian rápidamente.</a:t>
            </a:r>
          </a:p>
          <a:p>
            <a:pPr>
              <a:buFont typeface="Arial" panose="020B0604020202020204" pitchFamily="34" charset="0"/>
              <a:buChar char="•"/>
            </a:pPr>
            <a:endParaRPr lang="es-ES" sz="2800" dirty="0"/>
          </a:p>
          <a:p>
            <a:pPr>
              <a:buNone/>
            </a:pPr>
            <a:r>
              <a:rPr lang="es-ES" sz="2800" b="1" dirty="0"/>
              <a:t>Optimización del Motor de Consultas</a:t>
            </a:r>
          </a:p>
          <a:p>
            <a:pPr>
              <a:buNone/>
            </a:pPr>
            <a:endParaRPr lang="es-ES" sz="2800" dirty="0"/>
          </a:p>
          <a:p>
            <a:r>
              <a:rPr lang="es-ES" sz="2800" b="1" dirty="0" err="1"/>
              <a:t>Star</a:t>
            </a:r>
            <a:r>
              <a:rPr lang="es-ES" sz="2800" b="1" dirty="0"/>
              <a:t> </a:t>
            </a:r>
            <a:r>
              <a:rPr lang="es-ES" sz="2800" b="1" dirty="0" err="1"/>
              <a:t>Schemas</a:t>
            </a:r>
            <a:r>
              <a:rPr lang="es-ES" sz="2800" b="1" dirty="0"/>
              <a:t>:</a:t>
            </a:r>
            <a:r>
              <a:rPr lang="es-ES" sz="2800" dirty="0"/>
              <a:t> Ideales para refrescos rápidos en </a:t>
            </a:r>
            <a:r>
              <a:rPr lang="es-ES" sz="2800" dirty="0" err="1"/>
              <a:t>dashboards</a:t>
            </a:r>
            <a:r>
              <a:rPr lang="es-ES" sz="2800" dirty="0"/>
              <a:t> de tiempo real.</a:t>
            </a:r>
          </a:p>
          <a:p>
            <a:r>
              <a:rPr lang="es-ES" sz="2800" b="1" dirty="0"/>
              <a:t>Vistas Materializadas:</a:t>
            </a:r>
            <a:r>
              <a:rPr lang="es-ES" sz="2800" dirty="0"/>
              <a:t> Para agregados desnormalizados.</a:t>
            </a:r>
          </a:p>
          <a:p>
            <a:r>
              <a:rPr lang="es-ES" sz="2800" b="1" dirty="0"/>
              <a:t>Vectorización y </a:t>
            </a:r>
            <a:r>
              <a:rPr lang="es-ES" sz="2800" b="1" dirty="0" err="1"/>
              <a:t>Hints</a:t>
            </a:r>
            <a:r>
              <a:rPr lang="es-ES" sz="2800" b="1" dirty="0"/>
              <a:t>:</a:t>
            </a:r>
            <a:r>
              <a:rPr lang="es-ES" sz="2800" dirty="0"/>
              <a:t> Cruciales para optimizar uniones complejas en esquemas </a:t>
            </a:r>
            <a:r>
              <a:rPr lang="es-ES" sz="2800" dirty="0" err="1"/>
              <a:t>Snowflake</a:t>
            </a:r>
            <a:r>
              <a:rPr lang="es-ES" sz="2800" dirty="0"/>
              <a:t> o Galaxy.</a:t>
            </a:r>
          </a:p>
        </p:txBody>
      </p:sp>
    </p:spTree>
    <p:extLst>
      <p:ext uri="{BB962C8B-B14F-4D97-AF65-F5344CB8AC3E}">
        <p14:creationId xmlns:p14="http://schemas.microsoft.com/office/powerpoint/2010/main" val="17323314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6AC7-2278-4D77-80E4-D6CFA6BF1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9C3C89-DEF7-A24C-337F-756A0DAB201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0BFC75E-33C3-0CF5-208B-62D7F9561D9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D402D7D-E373-F39B-27CF-8FB5B6E7D47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D272A0E-25F0-D10F-B4A8-B86363914A2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9F218C7-3F80-5BD4-DC84-5B4FEDF1688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744F04-A47F-26EB-BB97-FCF1DE2369D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42B5FD6-8E03-5FCB-9647-1A2DE46651A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C94B000-EA1F-FF7B-F1D6-10272959666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69D92F7-F010-FDCF-684B-3402A4101C4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6F66148-2318-2F21-E531-4D25DB8F8E1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5B69A4BB-6399-E67D-E909-A7B49E2ED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781" y="906727"/>
            <a:ext cx="14214358" cy="697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1: Reglas de Transformación (El Método)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1. Transformación de Dimensiones (Desnormalización)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En el diseño conceptual teníamos niveles separados (Ciudad - País).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Enfoque Estrella (Recomendado):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"Aplastamos" toda la jerarquía en una sola tabla. Esto simplifica las consultas SQL (menos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JOINs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Enfoque Copo de Nieve: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Creamos una tabla por cada nivel.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2. Creación de Claves 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Surrogadas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Surrogate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s-CO" altLang="es-CO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Keys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No debemos usar el código operativo del sistema (ej. matrícula del avión) como clave primaria en el Data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Warehouse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porque los textos cambian o se repiten.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Acción: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Crear una columna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ID_Propio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(numérico,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autoincremental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 para cada dimensión.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CO" altLang="es-CO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Ejemplo: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s-CO" altLang="es-CO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ID_Avion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(1, 2, 3...) en lugar de la matrícula "HK-4567".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3. Transformación del Hecho</a:t>
            </a:r>
            <a:endParaRPr kumimoji="0" lang="es-CO" altLang="es-CO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El nodo central se convierte en la </a:t>
            </a: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Tabla de Hechos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s-CO" altLang="es-CO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Contenido:</a:t>
            </a:r>
            <a:r>
              <a:rPr kumimoji="0" lang="es-CO" altLang="es-CO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Debe tener las Claves Foráneas (FK) que apuntan a las dimensiones + las Medidas numéricas.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966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90955-B22E-AFFE-5E85-3BA1C8889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F0EA737-2A64-540D-9875-716169FC5E0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E97C693-F541-CCDC-F724-AE463DF0E23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E74B178B-FB88-B809-6269-B7A88004516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7300EA8A-6771-CB01-D33B-380F65231B73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0F74566-D2A1-3567-174A-0084F967086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1AEFE5E-CB4B-E286-6794-6806A1D58DB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F0C25ED-EFBF-FB6B-87DF-F0AFCD002422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7F95A16-023A-EF11-25E3-AC2D8F25ED0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56591BD-689A-1504-4402-123E825C098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B1496A1-447B-5AE5-595F-A2493B70549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F9AD275E-8C51-C416-562B-E5F7CFF16A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811087"/>
              </p:ext>
            </p:extLst>
          </p:nvPr>
        </p:nvGraphicFramePr>
        <p:xfrm>
          <a:off x="2053987" y="4584237"/>
          <a:ext cx="12644652" cy="4368694"/>
        </p:xfrm>
        <a:graphic>
          <a:graphicData uri="http://schemas.openxmlformats.org/drawingml/2006/table">
            <a:tbl>
              <a:tblPr/>
              <a:tblGrid>
                <a:gridCol w="4214884">
                  <a:extLst>
                    <a:ext uri="{9D8B030D-6E8A-4147-A177-3AD203B41FA5}">
                      <a16:colId xmlns:a16="http://schemas.microsoft.com/office/drawing/2014/main" val="2014879146"/>
                    </a:ext>
                  </a:extLst>
                </a:gridCol>
                <a:gridCol w="4214884">
                  <a:extLst>
                    <a:ext uri="{9D8B030D-6E8A-4147-A177-3AD203B41FA5}">
                      <a16:colId xmlns:a16="http://schemas.microsoft.com/office/drawing/2014/main" val="2564457014"/>
                    </a:ext>
                  </a:extLst>
                </a:gridCol>
                <a:gridCol w="4214884">
                  <a:extLst>
                    <a:ext uri="{9D8B030D-6E8A-4147-A177-3AD203B41FA5}">
                      <a16:colId xmlns:a16="http://schemas.microsoft.com/office/drawing/2014/main" val="1684500390"/>
                    </a:ext>
                  </a:extLst>
                </a:gridCol>
              </a:tblGrid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>
                          <a:effectLst/>
                          <a:latin typeface="Google Sans Text"/>
                        </a:rPr>
                        <a:t>Columna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Tipo de Dato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43059"/>
                  </a:ext>
                </a:extLst>
              </a:tr>
              <a:tr h="100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ID_Tiempo (PK)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Clave Surrogada (ej. 20231025)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415876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Fecha_Real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Dato original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724474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Dia_Semana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Lunes, Martes...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176852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Mes_Nombre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Octubre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22972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Trimestre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CHAR(2)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958651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Anio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652464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8A96F85C-E9F9-1664-02E0-88856C318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413" y="957067"/>
            <a:ext cx="1493452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2: </a:t>
            </a:r>
            <a:r>
              <a:rPr lang="es-CO" altLang="es-CO" sz="2800" dirty="0">
                <a:solidFill>
                  <a:schemeClr val="tx1"/>
                </a:solidFill>
                <a:latin typeface="Google Sans Text"/>
              </a:rPr>
              <a:t>tablas reales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Vamos a convertir el esquema de la aerolínea en tablas reales. Usaremos el </a:t>
            </a: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Esquema en Estrella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</a:t>
            </a:r>
            <a:r>
              <a:rPr kumimoji="0" lang="es-CO" altLang="es-CO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Star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s-CO" altLang="es-CO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Schema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), que es el estándar de la industria.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1: Diseñar la Dimensión Tiempo (DIM_TIEMPO)</a:t>
            </a: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Aplastamos los niveles (Día, Mes, Trimestre, Año) en una sola tabla ancha.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68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96279-6D87-76C2-C295-B576EEA2E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70E06C-E164-C2DD-EA88-FF8B5C0FDA6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ADFB45-295E-95D4-A670-9E0D69B6BFAB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EA3F69B-3128-2756-9B39-501124E8FE9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A31461E-E073-E26F-BAD0-F906B57AF13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E8B1759-A665-E120-8221-825831E450D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4571D22-DDB7-195D-596D-AC0095B9057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3FDC9F3-8416-5C41-D8C3-11CD4928845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3B718E8-D32D-1C8A-F447-1595036DF1B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C47B3F1-9BEE-1F0B-3D82-B601EC7A979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52BA0D3-57B6-7889-FAEF-44DCCAA5EBA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188107E7-3FE8-5725-9285-62007DCEF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673114"/>
              </p:ext>
            </p:extLst>
          </p:nvPr>
        </p:nvGraphicFramePr>
        <p:xfrm>
          <a:off x="2053987" y="4584237"/>
          <a:ext cx="12644652" cy="4368694"/>
        </p:xfrm>
        <a:graphic>
          <a:graphicData uri="http://schemas.openxmlformats.org/drawingml/2006/table">
            <a:tbl>
              <a:tblPr/>
              <a:tblGrid>
                <a:gridCol w="4214884">
                  <a:extLst>
                    <a:ext uri="{9D8B030D-6E8A-4147-A177-3AD203B41FA5}">
                      <a16:colId xmlns:a16="http://schemas.microsoft.com/office/drawing/2014/main" val="2014879146"/>
                    </a:ext>
                  </a:extLst>
                </a:gridCol>
                <a:gridCol w="4214884">
                  <a:extLst>
                    <a:ext uri="{9D8B030D-6E8A-4147-A177-3AD203B41FA5}">
                      <a16:colId xmlns:a16="http://schemas.microsoft.com/office/drawing/2014/main" val="2564457014"/>
                    </a:ext>
                  </a:extLst>
                </a:gridCol>
                <a:gridCol w="4214884">
                  <a:extLst>
                    <a:ext uri="{9D8B030D-6E8A-4147-A177-3AD203B41FA5}">
                      <a16:colId xmlns:a16="http://schemas.microsoft.com/office/drawing/2014/main" val="1684500390"/>
                    </a:ext>
                  </a:extLst>
                </a:gridCol>
              </a:tblGrid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>
                          <a:effectLst/>
                          <a:latin typeface="Google Sans Text"/>
                        </a:rPr>
                        <a:t>Columna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Tipo de Dato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43059"/>
                  </a:ext>
                </a:extLst>
              </a:tr>
              <a:tr h="10081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ID_Tiempo (PK)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Clave Surrogada (ej. 20231025)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415876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Fecha_Real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DATE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Dato original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0724474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Dia_Semana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Lunes, Martes...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176852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Mes_Nombre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Octubre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322972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Trimestre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CHAR(2)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Q4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958651"/>
                  </a:ext>
                </a:extLst>
              </a:tr>
              <a:tr h="5600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Anio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2023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652464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A9E9FB81-B32B-FAE8-B1CE-51B19F010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413" y="957067"/>
            <a:ext cx="1493452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Fase 2: </a:t>
            </a:r>
            <a:r>
              <a:rPr lang="es-CO" altLang="es-CO" sz="2800" dirty="0">
                <a:solidFill>
                  <a:schemeClr val="tx1"/>
                </a:solidFill>
                <a:latin typeface="Google Sans Text"/>
              </a:rPr>
              <a:t>tablas reales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Vamos a convertir el esquema de la aerolínea en tablas reales. Usaremos el </a:t>
            </a: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Esquema en Estrella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</a:t>
            </a:r>
            <a:r>
              <a:rPr kumimoji="0" lang="es-CO" altLang="es-CO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Star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</a:t>
            </a:r>
            <a:r>
              <a:rPr kumimoji="0" lang="es-CO" altLang="es-CO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Schema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), que es el estándar de la industria.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1: Diseñar la Dimensión Tiempo (DIM_TIEMPO)</a:t>
            </a: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Aplastamos los niveles (Día, Mes, Trimestre, Año) en una sola tabla ancha.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099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25211-C707-73FC-9830-BEF073B2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0A068DD-7E5C-4C2B-D851-637EA3FCEE3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45E6CA0-9A8B-8E78-C994-C7D315904EE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42C1A44-70D2-FC22-EC62-B80FBB42F930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2D8DD57-2108-D824-5A74-9299581B5334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6DD01A6-48FE-0E6E-5C11-480949B01F1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92746F-726D-1DDF-F278-892ED632C78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41656BE-47F2-5DBF-481B-1EEB53B3ABB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F5A8356-BC15-D7FF-26E6-0A7BF927144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3E4B556-A5DD-C2EB-E925-A34167E11C87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78C630B-D4F7-C722-38CE-C8BCF49465C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2D23A636-F5A5-56D9-F18C-176B7ECC0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087517"/>
              </p:ext>
            </p:extLst>
          </p:nvPr>
        </p:nvGraphicFramePr>
        <p:xfrm>
          <a:off x="2565780" y="2793727"/>
          <a:ext cx="12692418" cy="6683237"/>
        </p:xfrm>
        <a:graphic>
          <a:graphicData uri="http://schemas.openxmlformats.org/drawingml/2006/table">
            <a:tbl>
              <a:tblPr/>
              <a:tblGrid>
                <a:gridCol w="4230806">
                  <a:extLst>
                    <a:ext uri="{9D8B030D-6E8A-4147-A177-3AD203B41FA5}">
                      <a16:colId xmlns:a16="http://schemas.microsoft.com/office/drawing/2014/main" val="2597078176"/>
                    </a:ext>
                  </a:extLst>
                </a:gridCol>
                <a:gridCol w="4230806">
                  <a:extLst>
                    <a:ext uri="{9D8B030D-6E8A-4147-A177-3AD203B41FA5}">
                      <a16:colId xmlns:a16="http://schemas.microsoft.com/office/drawing/2014/main" val="140985861"/>
                    </a:ext>
                  </a:extLst>
                </a:gridCol>
                <a:gridCol w="4230806">
                  <a:extLst>
                    <a:ext uri="{9D8B030D-6E8A-4147-A177-3AD203B41FA5}">
                      <a16:colId xmlns:a16="http://schemas.microsoft.com/office/drawing/2014/main" val="2598628871"/>
                    </a:ext>
                  </a:extLst>
                </a:gridCol>
              </a:tblGrid>
              <a:tr h="6444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b="1" dirty="0">
                          <a:effectLst/>
                          <a:latin typeface="Google Sans Text"/>
                        </a:rPr>
                        <a:t>Columna</a:t>
                      </a:r>
                      <a:endParaRPr lang="es-CO" sz="32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b="1">
                          <a:effectLst/>
                          <a:latin typeface="Google Sans Text"/>
                        </a:rPr>
                        <a:t>Tipo de Dato</a:t>
                      </a:r>
                      <a:endParaRPr lang="es-CO" sz="32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32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000919"/>
                  </a:ext>
                </a:extLst>
              </a:tr>
              <a:tr h="1187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b="1">
                          <a:effectLst/>
                          <a:latin typeface="Google Sans Text"/>
                        </a:rPr>
                        <a:t>ID_Avion (PK)</a:t>
                      </a:r>
                      <a:endParaRPr lang="es-CO" sz="32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Clave </a:t>
                      </a:r>
                      <a:r>
                        <a:rPr lang="es-CO" sz="3200" dirty="0" err="1">
                          <a:effectLst/>
                          <a:latin typeface="Google Sans Text"/>
                        </a:rPr>
                        <a:t>Surrogada</a:t>
                      </a:r>
                      <a:endParaRPr lang="es-CO" sz="32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26766"/>
                  </a:ext>
                </a:extLst>
              </a:tr>
              <a:tr h="1187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Matricula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Código natural (NK)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1367549"/>
                  </a:ext>
                </a:extLst>
              </a:tr>
              <a:tr h="12904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Modelo_Nombre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"Boeing 737"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04653"/>
                  </a:ext>
                </a:extLst>
              </a:tr>
              <a:tr h="1187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Fabricante_Nombre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"Boeing"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509940"/>
                  </a:ext>
                </a:extLst>
              </a:tr>
              <a:tr h="11871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Capacidad_Max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3200" dirty="0">
                          <a:effectLst/>
                          <a:latin typeface="Google Sans Text"/>
                        </a:rPr>
                        <a:t>Atributo descriptivo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466147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9A61FA76-7008-7004-DB28-0604B21C5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821" y="763222"/>
            <a:ext cx="11897809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Dimensión Avión (</a:t>
            </a: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DIM_AVION</a:t>
            </a:r>
            <a:r>
              <a:rPr kumimoji="0" lang="es-CO" altLang="es-C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Integramos 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Avión</a:t>
            </a:r>
            <a:r>
              <a:rPr kumimoji="0" lang="es-CO" altLang="es-CO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Modelo</a:t>
            </a:r>
            <a:r>
              <a:rPr kumimoji="0" lang="es-CO" altLang="es-CO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y 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Fabricante</a:t>
            </a:r>
            <a:r>
              <a:rPr kumimoji="0" lang="es-CO" altLang="es-CO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en una sola tabla.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7840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4DF28-3CFB-BD26-4216-A13011CBE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6FB1A8-BB4F-96D3-FF54-48184BB3BD2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49B83E8-8125-49B3-2886-162F5759D09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4D2A67D8-80AA-0986-80C8-C90C7672D97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F864CBF-5819-8801-256F-73A479559547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C7210DF-0839-A97F-6624-2F01B93154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FD1CFDB-FCAF-EF37-9ADA-05981E263863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C931277-47F1-738A-0192-9203D9FDC60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069869D-009A-95A6-161B-1701CB3014D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7294BDA-F12D-D9CC-FFBD-E58A019F02E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E828069-80D8-5ABE-CF13-F95AADE109B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405B38F-2361-090F-ABC1-6596B18E2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119209"/>
              </p:ext>
            </p:extLst>
          </p:nvPr>
        </p:nvGraphicFramePr>
        <p:xfrm>
          <a:off x="3063300" y="3260198"/>
          <a:ext cx="11470116" cy="5509728"/>
        </p:xfrm>
        <a:graphic>
          <a:graphicData uri="http://schemas.openxmlformats.org/drawingml/2006/table">
            <a:tbl>
              <a:tblPr/>
              <a:tblGrid>
                <a:gridCol w="3823372">
                  <a:extLst>
                    <a:ext uri="{9D8B030D-6E8A-4147-A177-3AD203B41FA5}">
                      <a16:colId xmlns:a16="http://schemas.microsoft.com/office/drawing/2014/main" val="2808864432"/>
                    </a:ext>
                  </a:extLst>
                </a:gridCol>
                <a:gridCol w="3823372">
                  <a:extLst>
                    <a:ext uri="{9D8B030D-6E8A-4147-A177-3AD203B41FA5}">
                      <a16:colId xmlns:a16="http://schemas.microsoft.com/office/drawing/2014/main" val="37392104"/>
                    </a:ext>
                  </a:extLst>
                </a:gridCol>
                <a:gridCol w="3823372">
                  <a:extLst>
                    <a:ext uri="{9D8B030D-6E8A-4147-A177-3AD203B41FA5}">
                      <a16:colId xmlns:a16="http://schemas.microsoft.com/office/drawing/2014/main" val="2344740073"/>
                    </a:ext>
                  </a:extLst>
                </a:gridCol>
              </a:tblGrid>
              <a:tr h="720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>
                          <a:effectLst/>
                          <a:latin typeface="Google Sans Text"/>
                        </a:rPr>
                        <a:t>Columna</a:t>
                      </a:r>
                      <a:endParaRPr lang="es-CO" sz="28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>
                          <a:effectLst/>
                          <a:latin typeface="Google Sans Text"/>
                        </a:rPr>
                        <a:t>Tipo de Dato</a:t>
                      </a:r>
                      <a:endParaRPr lang="es-CO" sz="28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28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404950"/>
                  </a:ext>
                </a:extLst>
              </a:tr>
              <a:tr h="1313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b="1">
                          <a:effectLst/>
                          <a:latin typeface="Google Sans Text"/>
                        </a:rPr>
                        <a:t>ID_Aeropuerto (PK)</a:t>
                      </a:r>
                      <a:endParaRPr lang="es-CO" sz="28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INT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Clave Surrogada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589448"/>
                  </a:ext>
                </a:extLst>
              </a:tr>
              <a:tr h="720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Codigo_IATA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CHAR(3)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Ej. "MDE", "BOG"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406863"/>
                  </a:ext>
                </a:extLst>
              </a:tr>
              <a:tr h="13138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Nombre_Aeropuerto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>
                          <a:effectLst/>
                          <a:latin typeface="Google Sans Text"/>
                        </a:rPr>
                        <a:t>"José María Córdova"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158577"/>
                  </a:ext>
                </a:extLst>
              </a:tr>
              <a:tr h="720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Ciudad_Nombre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"Rionegro"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397555"/>
                  </a:ext>
                </a:extLst>
              </a:tr>
              <a:tr h="72050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Pais_Nombre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>
                          <a:effectLst/>
                          <a:latin typeface="Google Sans Text"/>
                        </a:rPr>
                        <a:t>VARCHAR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800" dirty="0">
                          <a:effectLst/>
                          <a:latin typeface="Google Sans Text"/>
                        </a:rPr>
                        <a:t>"Colombia"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091306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06CE71FB-5F19-FC07-50E0-D6A43C55A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6174" y="1166766"/>
            <a:ext cx="6340197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Dimensión Geográfica (</a:t>
            </a:r>
            <a:r>
              <a:rPr kumimoji="0" lang="es-CO" altLang="es-CO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DIM_AEROPUERTO</a:t>
            </a:r>
            <a:r>
              <a:rPr kumimoji="0" lang="es-CO" altLang="es-CO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)</a:t>
            </a:r>
            <a:endParaRPr kumimoji="0" lang="es-CO" altLang="es-CO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Integramos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Aeropuerto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,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Ciudad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y </a:t>
            </a:r>
            <a:r>
              <a:rPr kumimoji="0" lang="es-CO" altLang="es-CO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País</a:t>
            </a:r>
            <a:r>
              <a:rPr kumimoji="0" lang="es-CO" altLang="es-CO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.</a:t>
            </a:r>
            <a:endParaRPr kumimoji="0" lang="es-CO" altLang="es-CO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872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C6427-5619-B281-5822-2B09DDB5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C5DAC8-3C0B-7477-A7E4-D3EA16C68AC1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E0C3484-2340-4644-D4B1-3B7FB9B0396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BA81CEF-B022-B613-E58C-8ABFB0074BC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433E2C7-D33A-D461-7B17-7F96122BA5A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ACFB8BF-7EEC-7276-A441-86DA30CBD39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779BF3B-8260-11E5-A2AD-D6A8331D301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4922FD1-F9A5-E3C5-CAF9-EBBB3AF1867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451952C-26CF-3FDC-78CF-0FA639B83CA6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20A1C65-F2CC-D5CA-EA73-AFF41A583AC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D96CB7B-6F98-656F-1B62-4B493B8C5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15795014-1DA2-09FF-AB45-A7BBCBFFC9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353715"/>
              </p:ext>
            </p:extLst>
          </p:nvPr>
        </p:nvGraphicFramePr>
        <p:xfrm>
          <a:off x="3463636" y="4991417"/>
          <a:ext cx="11430000" cy="4389120"/>
        </p:xfrm>
        <a:graphic>
          <a:graphicData uri="http://schemas.openxmlformats.org/drawingml/2006/table">
            <a:tbl>
              <a:tblPr/>
              <a:tblGrid>
                <a:gridCol w="3874654">
                  <a:extLst>
                    <a:ext uri="{9D8B030D-6E8A-4147-A177-3AD203B41FA5}">
                      <a16:colId xmlns:a16="http://schemas.microsoft.com/office/drawing/2014/main" val="3276743568"/>
                    </a:ext>
                  </a:extLst>
                </a:gridCol>
                <a:gridCol w="3874654">
                  <a:extLst>
                    <a:ext uri="{9D8B030D-6E8A-4147-A177-3AD203B41FA5}">
                      <a16:colId xmlns:a16="http://schemas.microsoft.com/office/drawing/2014/main" val="3271339340"/>
                    </a:ext>
                  </a:extLst>
                </a:gridCol>
                <a:gridCol w="3680692">
                  <a:extLst>
                    <a:ext uri="{9D8B030D-6E8A-4147-A177-3AD203B41FA5}">
                      <a16:colId xmlns:a16="http://schemas.microsoft.com/office/drawing/2014/main" val="41037468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>
                          <a:effectLst/>
                          <a:latin typeface="Google Sans Text"/>
                        </a:rPr>
                        <a:t>Tipo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Columna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Descripción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8121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>
                          <a:effectLst/>
                          <a:latin typeface="Google Sans Text"/>
                        </a:rPr>
                        <a:t>FK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 err="1">
                          <a:effectLst/>
                          <a:latin typeface="Google Sans Text"/>
                        </a:rPr>
                        <a:t>ID_Tiempo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¿Cuándo voló?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711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FK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 err="1">
                          <a:effectLst/>
                          <a:latin typeface="Google Sans Text"/>
                        </a:rPr>
                        <a:t>ID_Avion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¿Qué avión?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46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FK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 dirty="0" err="1">
                          <a:effectLst/>
                          <a:latin typeface="Google Sans Text"/>
                        </a:rPr>
                        <a:t>ID_Aeropuerto_Origen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>
                          <a:effectLst/>
                          <a:latin typeface="Google Sans Text"/>
                        </a:rPr>
                        <a:t>¿De dónde salió? (Apunta a DIM_AEROPUERTO)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44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FK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ID_Aeropuerto_Destino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2400" dirty="0">
                          <a:effectLst/>
                          <a:latin typeface="Google Sans Text"/>
                        </a:rPr>
                        <a:t>¿A dónde llegó? (Apunta a DIM_AEROPUERTO)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284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Medida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Cantidad_Pasajeros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Sumable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4024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Medida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Litros_Combustible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Sumable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09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b="1">
                          <a:effectLst/>
                          <a:latin typeface="Google Sans Text"/>
                        </a:rPr>
                        <a:t>Medida</a:t>
                      </a:r>
                      <a:endParaRPr lang="es-CO" sz="240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>
                          <a:effectLst/>
                          <a:latin typeface="Google Sans Text"/>
                        </a:rPr>
                        <a:t>Minutos_Retraso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sz="2400" dirty="0">
                          <a:effectLst/>
                          <a:latin typeface="Google Sans Text"/>
                        </a:rPr>
                        <a:t>Sumable / </a:t>
                      </a:r>
                      <a:r>
                        <a:rPr lang="es-CO" sz="2400" dirty="0" err="1">
                          <a:effectLst/>
                          <a:latin typeface="Google Sans Text"/>
                        </a:rPr>
                        <a:t>Promediable</a:t>
                      </a:r>
                      <a:endParaRPr lang="es-CO" sz="2400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191416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958FA85A-7DA5-B9C9-BE3A-DA7D12D5E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072" y="753539"/>
            <a:ext cx="15572509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Paso 4: Diseñar la Tabla de Hechos (FACT_VUELOS)</a:t>
            </a:r>
            <a:endParaRPr kumimoji="0" lang="es-CO" altLang="es-CO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Aquí es donde ocurre la magia. Debemos conectar todo y manejar el problema de los </a:t>
            </a: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Roles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(Origen/Destino).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"¿Cuántas columnas de ID de aeropuerto necesitamos?"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Respuesta:</a:t>
            </a:r>
            <a:r>
              <a:rPr kumimoji="0" lang="es-CO" altLang="es-CO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 Dos. Una para el rol de salida y otra para el de llegada. Ambas apuntan a la misma tabla DIM_AEROPUERTO.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Estructura de la Tabla de Hechos:</a:t>
            </a:r>
            <a:endParaRPr kumimoji="0" lang="es-CO" altLang="es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6591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E91DE-1031-8C0F-9B3A-133C09701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40A2AF-A763-8244-9BA3-2E112FA4B97D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089533-9B0A-3B04-F4D5-314537088A0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1581747-6BF0-D610-6579-387D585353B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03F757A-75B6-4E13-BC90-384C24C5EA7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798B10CA-BCD8-54D6-B86F-7E14D708A5B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BD4E647-0F45-5466-9785-53F678600F6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9E7114-0D28-F588-6F7E-7F38F97901E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B88661F-214F-2F18-FDFF-50B43C62F2C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2382A8B-777C-35E5-A689-19711D9B052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BB2D2CD-622F-9443-CC56-CAA29916FFD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pic>
        <p:nvPicPr>
          <p:cNvPr id="14" name="Imagen 13" descr="Interfaz de usuario gráfica, Diagrama&#10;&#10;El contenido generado por IA puede ser incorrecto.">
            <a:extLst>
              <a:ext uri="{FF2B5EF4-FFF2-40B4-BE49-F238E27FC236}">
                <a16:creationId xmlns:a16="http://schemas.microsoft.com/office/drawing/2014/main" id="{22ED6689-FE12-BC74-0AC7-8BF6F8486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559" y="207818"/>
            <a:ext cx="13626882" cy="96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8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691DB-7A17-8F53-518B-2136D6445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1B80C0-527A-916F-BC4E-B5881576816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A8D376F-4CC9-CDD4-7787-899836A4445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A367B48-A50B-1BF2-CFF5-6158126945C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B8787ACD-F8BF-5043-DD4C-B35C173A654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A7CC6F1-1F26-30D0-3A7B-92D3C56001A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9A00F15-CD1D-9F8D-4B5B-57A9FB00033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9116113-A07A-45AD-F196-A496DB4A87C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3B8F66D-66FE-24FF-ED7D-3682B00376E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3A4C8CF-65AE-B455-AFF0-F733AAE81CC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C38B960-25C3-F006-F96E-93A4A6F6243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0102C1B0-F3C5-529B-3D1E-D8BBFEC70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98" y="440714"/>
            <a:ext cx="9683741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s-ES" altLang="es-CO" sz="4800" b="1" dirty="0">
                <a:latin typeface="Inter"/>
              </a:rPr>
              <a:t>¿Por qué OLAP y OLTP no se mezclan?</a:t>
            </a:r>
            <a:endParaRPr lang="es-CO" altLang="es-CO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4B6C4CA-1F97-F92F-6853-70CB1826166A}"/>
              </a:ext>
            </a:extLst>
          </p:cNvPr>
          <p:cNvSpPr txBox="1"/>
          <p:nvPr/>
        </p:nvSpPr>
        <p:spPr>
          <a:xfrm>
            <a:off x="1523456" y="3052770"/>
            <a:ext cx="1524108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Procesamiento de transacciones (OLTP):</a:t>
            </a:r>
          </a:p>
          <a:p>
            <a:pPr lvl="1"/>
            <a:r>
              <a:rPr lang="es-ES" sz="3200" dirty="0"/>
              <a:t>   - Esquema </a:t>
            </a:r>
            <a:r>
              <a:rPr lang="es-ES" sz="3200" b="1" dirty="0">
                <a:solidFill>
                  <a:srgbClr val="002060"/>
                </a:solidFill>
              </a:rPr>
              <a:t>normalizado</a:t>
            </a:r>
            <a:r>
              <a:rPr lang="es-ES" sz="3200" dirty="0"/>
              <a:t> para mayor consistencia</a:t>
            </a:r>
          </a:p>
          <a:p>
            <a:pPr lvl="1"/>
            <a:r>
              <a:rPr lang="es-ES" sz="3200" dirty="0"/>
              <a:t>   - Modelos de datos complejos, muchas tablas</a:t>
            </a:r>
          </a:p>
          <a:p>
            <a:pPr lvl="1"/>
            <a:r>
              <a:rPr lang="es-ES" sz="3200" dirty="0"/>
              <a:t>   - Número limitado de consultas y actualizaciones estandarizadas</a:t>
            </a:r>
          </a:p>
          <a:p>
            <a:pPr lvl="1"/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Análisis de datos (OLAP):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La </a:t>
            </a:r>
            <a:r>
              <a:rPr lang="es-ES" sz="3200" b="1" dirty="0">
                <a:solidFill>
                  <a:srgbClr val="002060"/>
                </a:solidFill>
              </a:rPr>
              <a:t>simplicidad</a:t>
            </a:r>
            <a:r>
              <a:rPr lang="es-ES" sz="3200" dirty="0"/>
              <a:t> del modelo de datos es importante</a:t>
            </a:r>
          </a:p>
          <a:p>
            <a:r>
              <a:rPr lang="es-ES" sz="3200" dirty="0"/>
              <a:t>   - Permite a usuarios con conocimientos técnicos formular </a:t>
            </a:r>
            <a:r>
              <a:rPr lang="es-ES" sz="3200" b="1" dirty="0"/>
              <a:t>consultas ad hoc</a:t>
            </a:r>
          </a:p>
          <a:p>
            <a:endParaRPr lang="es-E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Los esquemas </a:t>
            </a:r>
            <a:r>
              <a:rPr lang="es-ES" sz="3200" b="1" dirty="0">
                <a:solidFill>
                  <a:srgbClr val="002060"/>
                </a:solidFill>
              </a:rPr>
              <a:t>desnormalizados</a:t>
            </a:r>
            <a:r>
              <a:rPr lang="es-ES" sz="3200" dirty="0"/>
              <a:t> son comunes</a:t>
            </a:r>
          </a:p>
          <a:p>
            <a:r>
              <a:rPr lang="es-ES" sz="3200" dirty="0"/>
              <a:t>   - Menos uniones </a:t>
            </a:r>
            <a:r>
              <a:rPr lang="es-ES" sz="3200" dirty="0">
                <a:sym typeface="Wingdings" panose="05000000000000000000" pitchFamily="2" charset="2"/>
              </a:rPr>
              <a:t> </a:t>
            </a:r>
            <a:r>
              <a:rPr lang="es-ES" sz="3200" dirty="0"/>
              <a:t>mejor rendimiento de las consultas</a:t>
            </a:r>
          </a:p>
          <a:p>
            <a:r>
              <a:rPr lang="es-ES" sz="3200" dirty="0"/>
              <a:t>   - Menos tablas </a:t>
            </a:r>
            <a:r>
              <a:rPr lang="es-ES" sz="3200" dirty="0">
                <a:sym typeface="Wingdings" panose="05000000000000000000" pitchFamily="2" charset="2"/>
              </a:rPr>
              <a:t></a:t>
            </a:r>
            <a:r>
              <a:rPr lang="es-ES" sz="3200" dirty="0"/>
              <a:t> el esquema es más fácil de entender</a:t>
            </a:r>
            <a:endParaRPr lang="es-CO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E102450-8792-48B2-5885-C488A8BCB0CC}"/>
              </a:ext>
            </a:extLst>
          </p:cNvPr>
          <p:cNvSpPr txBox="1"/>
          <p:nvPr/>
        </p:nvSpPr>
        <p:spPr>
          <a:xfrm>
            <a:off x="5308210" y="1875726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Diferentes requisitos de modelado de datos</a:t>
            </a:r>
          </a:p>
        </p:txBody>
      </p:sp>
    </p:spTree>
    <p:extLst>
      <p:ext uri="{BB962C8B-B14F-4D97-AF65-F5344CB8AC3E}">
        <p14:creationId xmlns:p14="http://schemas.microsoft.com/office/powerpoint/2010/main" val="37296741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01FB3-60E3-D1D1-B21D-150E7145A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0D8ED5-16C6-FBEB-96D1-DE4D713F3BC1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3C85525-D3EA-6D5B-04E7-0F7A4321A2D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09C9637-E3D0-C519-3CD7-1957A30CA52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9313867-AAD9-96EB-C104-98528B10BF6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4E3C66B-53F0-0A8B-1AAF-6AFAA7F6CC4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37EBC4B-760F-87D0-3B4A-8AE0A4811BD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E48BB82-57E4-938F-6DEF-C5EF0B63E3E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82EBBFB-3A93-E330-4648-2A165C9DEB6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435F8AD-BA37-5BEF-E49D-9B7B06DA65AF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12D42D8-2092-4B7A-3E7C-BF78554D9F2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78420F7-2DED-DBA3-C230-6E2D516E92A6}"/>
              </a:ext>
            </a:extLst>
          </p:cNvPr>
          <p:cNvSpPr txBox="1"/>
          <p:nvPr/>
        </p:nvSpPr>
        <p:spPr>
          <a:xfrm>
            <a:off x="1029890" y="640984"/>
            <a:ext cx="15514163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600" b="1" dirty="0"/>
              <a:t>Concepto Técnico: "Role-</a:t>
            </a:r>
            <a:r>
              <a:rPr lang="es-ES" sz="3600" b="1" dirty="0" err="1"/>
              <a:t>Playing</a:t>
            </a:r>
            <a:r>
              <a:rPr lang="es-ES" sz="3600" b="1" dirty="0"/>
              <a:t> </a:t>
            </a:r>
            <a:r>
              <a:rPr lang="es-ES" sz="3600" b="1" dirty="0" err="1"/>
              <a:t>Dimensions</a:t>
            </a:r>
            <a:r>
              <a:rPr lang="es-ES" sz="3600" b="1" dirty="0"/>
              <a:t>"</a:t>
            </a:r>
          </a:p>
          <a:p>
            <a:pPr>
              <a:buNone/>
            </a:pPr>
            <a:r>
              <a:rPr lang="es-ES" sz="3600" dirty="0"/>
              <a:t>En el libro en Kimball, esto se llama </a:t>
            </a:r>
            <a:r>
              <a:rPr lang="es-ES" sz="3600" b="1" dirty="0"/>
              <a:t>Dimensiones con Roles (Role-</a:t>
            </a:r>
            <a:r>
              <a:rPr lang="es-ES" sz="3600" b="1" dirty="0" err="1"/>
              <a:t>Playing</a:t>
            </a:r>
            <a:r>
              <a:rPr lang="es-ES" sz="3600" b="1" dirty="0"/>
              <a:t> </a:t>
            </a:r>
            <a:r>
              <a:rPr lang="es-ES" sz="3600" b="1" dirty="0" err="1"/>
              <a:t>Dimensions</a:t>
            </a:r>
            <a:r>
              <a:rPr lang="es-ES" sz="3600" b="1" dirty="0"/>
              <a:t>)</a:t>
            </a:r>
            <a:r>
              <a:rPr lang="es-ES" sz="3600" dirty="0"/>
              <a:t>.</a:t>
            </a:r>
          </a:p>
          <a:p>
            <a:pPr>
              <a:buNone/>
            </a:pPr>
            <a:endParaRPr lang="es-ES" sz="4000" dirty="0"/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474996A8-2498-948F-85FC-C3A031262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415739"/>
              </p:ext>
            </p:extLst>
          </p:nvPr>
        </p:nvGraphicFramePr>
        <p:xfrm>
          <a:off x="1319752" y="4080044"/>
          <a:ext cx="6947556" cy="1219200"/>
        </p:xfrm>
        <a:graphic>
          <a:graphicData uri="http://schemas.openxmlformats.org/drawingml/2006/table">
            <a:tbl>
              <a:tblPr/>
              <a:tblGrid>
                <a:gridCol w="2315852">
                  <a:extLst>
                    <a:ext uri="{9D8B030D-6E8A-4147-A177-3AD203B41FA5}">
                      <a16:colId xmlns:a16="http://schemas.microsoft.com/office/drawing/2014/main" val="3427754112"/>
                    </a:ext>
                  </a:extLst>
                </a:gridCol>
                <a:gridCol w="2315852">
                  <a:extLst>
                    <a:ext uri="{9D8B030D-6E8A-4147-A177-3AD203B41FA5}">
                      <a16:colId xmlns:a16="http://schemas.microsoft.com/office/drawing/2014/main" val="313227433"/>
                    </a:ext>
                  </a:extLst>
                </a:gridCol>
                <a:gridCol w="2315852">
                  <a:extLst>
                    <a:ext uri="{9D8B030D-6E8A-4147-A177-3AD203B41FA5}">
                      <a16:colId xmlns:a16="http://schemas.microsoft.com/office/drawing/2014/main" val="4943124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>
                          <a:effectLst/>
                          <a:latin typeface="Google Sans Text"/>
                        </a:rPr>
                        <a:t>ID_Aeropuerto</a:t>
                      </a:r>
                      <a:endParaRPr lang="es-CO">
                        <a:effectLst/>
                        <a:latin typeface="Google Sans Tex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>
                          <a:effectLst/>
                          <a:latin typeface="Google Sans Text"/>
                        </a:rPr>
                        <a:t>Nombre</a:t>
                      </a:r>
                      <a:endParaRPr lang="es-CO">
                        <a:effectLst/>
                        <a:latin typeface="Google Sans Tex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b="1">
                          <a:effectLst/>
                          <a:latin typeface="Google Sans Text"/>
                        </a:rPr>
                        <a:t>Ciudad</a:t>
                      </a:r>
                      <a:endParaRPr lang="es-CO">
                        <a:effectLst/>
                        <a:latin typeface="Google Sans Tex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4561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101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El Dorado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Bogotá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5016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102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J.M. Córdova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Medellín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82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>
                          <a:effectLst/>
                          <a:latin typeface="Google Sans Text"/>
                        </a:rPr>
                        <a:t>103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  <a:latin typeface="Google Sans Text"/>
                        </a:rPr>
                        <a:t>Miami </a:t>
                      </a:r>
                      <a:r>
                        <a:rPr lang="es-CO" dirty="0" err="1">
                          <a:effectLst/>
                          <a:latin typeface="Google Sans Text"/>
                        </a:rPr>
                        <a:t>Intl</a:t>
                      </a:r>
                      <a:endParaRPr lang="es-CO" dirty="0">
                        <a:effectLst/>
                        <a:latin typeface="Google Sans Text"/>
                      </a:endParaRP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O" dirty="0">
                          <a:effectLst/>
                          <a:latin typeface="Google Sans Text"/>
                        </a:rPr>
                        <a:t>Miami</a:t>
                      </a:r>
                    </a:p>
                  </a:txBody>
                  <a:tcPr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7479420"/>
                  </a:ext>
                </a:extLst>
              </a:tr>
            </a:tbl>
          </a:graphicData>
        </a:graphic>
      </p:graphicFrame>
      <p:sp>
        <p:nvSpPr>
          <p:cNvPr id="15" name="Rectangle 1">
            <a:extLst>
              <a:ext uri="{FF2B5EF4-FFF2-40B4-BE49-F238E27FC236}">
                <a16:creationId xmlns:a16="http://schemas.microsoft.com/office/drawing/2014/main" id="{67018FA2-9B8A-3D7C-0A1F-C6AF52455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3842" y="3404503"/>
            <a:ext cx="181937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DIM_AEROPUERTO</a:t>
            </a:r>
            <a:endParaRPr kumimoji="0" lang="es-CO" altLang="es-CO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</p:txBody>
      </p:sp>
      <p:graphicFrame>
        <p:nvGraphicFramePr>
          <p:cNvPr id="16" name="Tabla 15">
            <a:extLst>
              <a:ext uri="{FF2B5EF4-FFF2-40B4-BE49-F238E27FC236}">
                <a16:creationId xmlns:a16="http://schemas.microsoft.com/office/drawing/2014/main" id="{C2155168-6263-6FB2-0179-2FD5C925D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068365"/>
              </p:ext>
            </p:extLst>
          </p:nvPr>
        </p:nvGraphicFramePr>
        <p:xfrm>
          <a:off x="10520314" y="4137660"/>
          <a:ext cx="6589336" cy="1005840"/>
        </p:xfrm>
        <a:graphic>
          <a:graphicData uri="http://schemas.openxmlformats.org/drawingml/2006/table">
            <a:tbl>
              <a:tblPr/>
              <a:tblGrid>
                <a:gridCol w="1647334">
                  <a:extLst>
                    <a:ext uri="{9D8B030D-6E8A-4147-A177-3AD203B41FA5}">
                      <a16:colId xmlns:a16="http://schemas.microsoft.com/office/drawing/2014/main" val="2127526322"/>
                    </a:ext>
                  </a:extLst>
                </a:gridCol>
                <a:gridCol w="1647334">
                  <a:extLst>
                    <a:ext uri="{9D8B030D-6E8A-4147-A177-3AD203B41FA5}">
                      <a16:colId xmlns:a16="http://schemas.microsoft.com/office/drawing/2014/main" val="269107894"/>
                    </a:ext>
                  </a:extLst>
                </a:gridCol>
                <a:gridCol w="1647334">
                  <a:extLst>
                    <a:ext uri="{9D8B030D-6E8A-4147-A177-3AD203B41FA5}">
                      <a16:colId xmlns:a16="http://schemas.microsoft.com/office/drawing/2014/main" val="2340641958"/>
                    </a:ext>
                  </a:extLst>
                </a:gridCol>
                <a:gridCol w="1647334">
                  <a:extLst>
                    <a:ext uri="{9D8B030D-6E8A-4147-A177-3AD203B41FA5}">
                      <a16:colId xmlns:a16="http://schemas.microsoft.com/office/drawing/2014/main" val="3877539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ID_Vuelo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ID_Origen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ID_Destino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Pasajeros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101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V001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101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103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150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06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V002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103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102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180</a:t>
                      </a: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572090"/>
                  </a:ext>
                </a:extLst>
              </a:tr>
            </a:tbl>
          </a:graphicData>
        </a:graphic>
      </p:graphicFrame>
      <p:sp>
        <p:nvSpPr>
          <p:cNvPr id="17" name="Rectangle 1">
            <a:extLst>
              <a:ext uri="{FF2B5EF4-FFF2-40B4-BE49-F238E27FC236}">
                <a16:creationId xmlns:a16="http://schemas.microsoft.com/office/drawing/2014/main" id="{7E1F52EF-8EC1-A201-90D1-ABA21A96E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9686" y="3355439"/>
            <a:ext cx="181937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Text"/>
              </a:rPr>
              <a:t>FACT_VUELOS</a:t>
            </a:r>
            <a:endParaRPr kumimoji="0" lang="es-CO" altLang="es-CO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392849D-A4A4-24D0-A13D-626E641555E2}"/>
              </a:ext>
            </a:extLst>
          </p:cNvPr>
          <p:cNvSpPr txBox="1"/>
          <p:nvPr/>
        </p:nvSpPr>
        <p:spPr>
          <a:xfrm>
            <a:off x="4020320" y="5866021"/>
            <a:ext cx="13612587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V.ID_Vuelo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O.Ciudad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Ciudad_Origen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  -- Alias 'O' para el origen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D.Ciudad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Ciudad_Destino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 -- Alias 'D' para el destino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V.Cantidad_Pasajeros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FACT_VUELOS V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 Hacemos JOIN con la tabla de aeropuertos PRIMERA VEZ (Rol: Origen)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DIM_AEROPUERTO O ON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V.ID_Aeropuerto_Origen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O.ID_Aeropuerto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 Hacemos JOIN con la tabla de aeropuertos SEGUNDA VEZ (Rol: Destino)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</a:p>
          <a:p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DIM_AEROPUERTO D ON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V.ID_Aeropuerto_Destino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D.ID_Aeropuerto</a:t>
            </a:r>
            <a:r>
              <a:rPr lang="es-ES" dirty="0"/>
              <a:t>;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62087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354D-FC0F-B399-3A52-BE61969B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B646A1-8A0D-7E4D-3833-2900958455D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69A067B-5858-6A95-07A0-A0CDA73412A9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B2B5E215-0A1B-6DC1-9DFA-6A294CB6880B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D4A23F44-6243-42FA-97B6-43E45AC7E38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67F0804-5F5D-85D1-4CAD-B56670F546D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6FFC0FC-7F75-77DD-6B16-DE3076C5325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A2DDA0A-C2A6-0F01-C121-3083D03C1E03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D67180D-86A2-B97E-1701-81C23DA3DB2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27543A6-3EC4-9CA3-5F7F-68198B3C912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A6EE46F-0F61-BB5C-93BD-A48771C5CF8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71C1E08-7BA2-31F8-1E58-368109186F49}"/>
              </a:ext>
            </a:extLst>
          </p:cNvPr>
          <p:cNvSpPr txBox="1"/>
          <p:nvPr/>
        </p:nvSpPr>
        <p:spPr>
          <a:xfrm>
            <a:off x="1340963" y="1824126"/>
            <a:ext cx="15966649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sz="3200" b="1" dirty="0"/>
              <a:t>Un Detalle Técnico Crucial: Las Claves </a:t>
            </a:r>
            <a:r>
              <a:rPr lang="es-ES" sz="3200" b="1" dirty="0" err="1"/>
              <a:t>Surrogadas</a:t>
            </a:r>
            <a:r>
              <a:rPr lang="es-ES" sz="3200" b="1" dirty="0"/>
              <a:t> (</a:t>
            </a:r>
            <a:r>
              <a:rPr lang="es-ES" sz="3200" b="1" dirty="0" err="1"/>
              <a:t>Surrogate</a:t>
            </a:r>
            <a:r>
              <a:rPr lang="es-ES" sz="3200" b="1" dirty="0"/>
              <a:t> </a:t>
            </a:r>
            <a:r>
              <a:rPr lang="es-ES" sz="3200" b="1" dirty="0" err="1"/>
              <a:t>Keys</a:t>
            </a:r>
            <a:r>
              <a:rPr lang="es-ES" sz="3200" b="1" dirty="0"/>
              <a:t>)</a:t>
            </a:r>
          </a:p>
          <a:p>
            <a:pPr>
              <a:buNone/>
            </a:pPr>
            <a:endParaRPr lang="es-ES" sz="3200" b="1" dirty="0"/>
          </a:p>
          <a:p>
            <a:pPr>
              <a:buNone/>
            </a:pPr>
            <a:r>
              <a:rPr lang="es-ES" sz="3200" dirty="0"/>
              <a:t>En el modelo lógico de DW, </a:t>
            </a:r>
            <a:r>
              <a:rPr lang="es-ES" sz="3200" b="1" dirty="0"/>
              <a:t>NUNCA</a:t>
            </a:r>
            <a:r>
              <a:rPr lang="es-ES" sz="3200" dirty="0"/>
              <a:t> confiamos en las claves primarias del sistema operacional (como el RUT, DNI o el ID del producto en el ERP).</a:t>
            </a:r>
          </a:p>
          <a:p>
            <a:pPr>
              <a:buNone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/>
              <a:t>Problema:</a:t>
            </a:r>
            <a:r>
              <a:rPr lang="es-ES" sz="3200" dirty="0"/>
              <a:t> Si el ERP recicla los </a:t>
            </a:r>
            <a:r>
              <a:rPr lang="es-ES" sz="3200" dirty="0" err="1"/>
              <a:t>IDs</a:t>
            </a:r>
            <a:r>
              <a:rPr lang="es-ES" sz="3200" dirty="0"/>
              <a:t> o si fusionamos dos empresas con sistemas diferentes, los </a:t>
            </a:r>
            <a:r>
              <a:rPr lang="es-ES" sz="3200" dirty="0" err="1"/>
              <a:t>IDs</a:t>
            </a:r>
            <a:r>
              <a:rPr lang="es-ES" sz="3200" dirty="0"/>
              <a:t> pueden chocar.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/>
              <a:t>Solución (</a:t>
            </a:r>
            <a:r>
              <a:rPr lang="es-ES" sz="3200" b="1" dirty="0" err="1"/>
              <a:t>Surrogate</a:t>
            </a:r>
            <a:r>
              <a:rPr lang="es-ES" sz="3200" b="1" dirty="0"/>
              <a:t> </a:t>
            </a:r>
            <a:r>
              <a:rPr lang="es-ES" sz="3200" b="1" dirty="0" err="1"/>
              <a:t>Keys</a:t>
            </a:r>
            <a:r>
              <a:rPr lang="es-ES" sz="3200" b="1" dirty="0"/>
              <a:t>):</a:t>
            </a:r>
            <a:r>
              <a:rPr lang="es-ES" sz="3200" dirty="0"/>
              <a:t> Creamos nuestros propios </a:t>
            </a:r>
            <a:r>
              <a:rPr lang="es-ES" sz="3200" dirty="0" err="1"/>
              <a:t>IDs</a:t>
            </a:r>
            <a:r>
              <a:rPr lang="es-ES" sz="3200" dirty="0"/>
              <a:t> sintéticos (generalmente enteros secuenciales: 1, 2, 3...) para cada fila en las tablas de dimensiones.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b="1" dirty="0"/>
              <a:t>Beneficio:</a:t>
            </a:r>
            <a:r>
              <a:rPr lang="es-ES" sz="3200" dirty="0"/>
              <a:t> Nos aísla de los cambios en los sistemas fuente y permite manejar el histórico (si un empleado cambia de cargo, podemos tener dos registros con diferentes claves </a:t>
            </a:r>
            <a:r>
              <a:rPr lang="es-ES" sz="3200" dirty="0" err="1"/>
              <a:t>surrogadas</a:t>
            </a:r>
            <a:r>
              <a:rPr lang="es-ES" sz="3200" dirty="0"/>
              <a:t> pero el mismo ID de empleado original).</a:t>
            </a:r>
          </a:p>
        </p:txBody>
      </p:sp>
    </p:spTree>
    <p:extLst>
      <p:ext uri="{BB962C8B-B14F-4D97-AF65-F5344CB8AC3E}">
        <p14:creationId xmlns:p14="http://schemas.microsoft.com/office/powerpoint/2010/main" val="38830345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C6F80-1354-FEB9-2BDA-A30741AD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88D619-644F-C21C-331F-1499958F1C4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3B0CDDA-22FE-EFBC-5AC4-FE69C0A7477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6CCA6FF-A0D7-D978-26A4-ECA2BAC60F7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2DC80F4F-AA01-D293-0AE3-B84296B8C098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31C2C06-6C19-D3E0-B01C-8B28890D69E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086BCFC-89F9-3CC3-36A9-1588EDC33A4D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FB5781-53DB-A45A-483F-D53A6380637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BF998B22-DED3-BD2C-389A-E880101C66A5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1171ED5-66A1-A284-A2FF-00B70A7BB5F1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4E89194-219F-8690-ADB7-3581E22D128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69CF008-0D12-2B68-C351-2762C9CE8778}"/>
              </a:ext>
            </a:extLst>
          </p:cNvPr>
          <p:cNvSpPr txBox="1"/>
          <p:nvPr/>
        </p:nvSpPr>
        <p:spPr>
          <a:xfrm>
            <a:off x="1443812" y="880122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CO" sz="3200" b="1" dirty="0"/>
              <a:t>Dimensiones degeneradas</a:t>
            </a:r>
            <a:endParaRPr lang="es-ES" sz="32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5FFB1CA-317A-D448-699C-40490A588B98}"/>
              </a:ext>
            </a:extLst>
          </p:cNvPr>
          <p:cNvSpPr txBox="1"/>
          <p:nvPr/>
        </p:nvSpPr>
        <p:spPr>
          <a:xfrm>
            <a:off x="1443812" y="2558849"/>
            <a:ext cx="1451759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veces una dimensión es solo un identificador sin atributos interesantes.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 el ejemplo: (ID de transacción, Producto) era la clave candidata.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"ID de transacción" solo agrupa productos comprados en el mismo carrito.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Dos opciones: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Descartar la dimensión.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hechos queda sin clave primaria, y está bien.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Útil si no se necesita para análisis.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Usar una "dimensión degenerada".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Guardar el identificador directamente en la tabla de hechos.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crear una tabla de dimensión aparte.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usa para ID de transacción, número de factura, etc.</a:t>
            </a:r>
          </a:p>
        </p:txBody>
      </p:sp>
    </p:spTree>
    <p:extLst>
      <p:ext uri="{BB962C8B-B14F-4D97-AF65-F5344CB8AC3E}">
        <p14:creationId xmlns:p14="http://schemas.microsoft.com/office/powerpoint/2010/main" val="41041174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459AB-4B39-5125-2FB5-8FBEF2847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F37028B-F4A2-9E60-CF88-A31E23B4EB47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3627E7-EFDB-5227-9309-7F7542990EEF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9341712-2E01-FB88-252A-E6CEABC42BD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31E5A24-3BCC-CC67-EBE4-AF7A3310ED5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66C689B-F3D1-14A7-2B81-202D4F8C0BF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C216404-845F-0056-146D-122B082863F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10281C2-E18D-2183-ABF6-C903FD675256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AB50F1F-DC45-1CB7-396D-323BB61CEF7D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CACECB1-A124-2B06-A179-7330C9C144EA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9279CA9-C50A-5C78-3D80-4073675F7D4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095800A-E39F-3F1D-C105-B812E3EF79E0}"/>
              </a:ext>
            </a:extLst>
          </p:cNvPr>
          <p:cNvSpPr txBox="1"/>
          <p:nvPr/>
        </p:nvSpPr>
        <p:spPr>
          <a:xfrm>
            <a:off x="1483935" y="619028"/>
            <a:ext cx="9186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600" b="1" dirty="0"/>
              <a:t>¿Cuántas dimensiones?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FF76F09-620B-280D-06F6-41DD9488F05E}"/>
              </a:ext>
            </a:extLst>
          </p:cNvPr>
          <p:cNvSpPr txBox="1"/>
          <p:nvPr/>
        </p:nvSpPr>
        <p:spPr>
          <a:xfrm>
            <a:off x="1296537" y="2074995"/>
            <a:ext cx="15694925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¿Modelar dos conceptos como dimensiones separadas, o como dos aspectos de la misma dimensión?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tipos de promociones.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Anuncios, descuentos, cupones, exhibiciones de cabecera.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A: 4 dimensiones.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 dimensión por cada tipo de promoción.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B: 1 dimensión.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captura una combinación de anuncio, descuento, cupón y exhibición.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Factores a considerar: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Cómo piensan los usuarios sobre los datos.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¿Un anuncio y un cupón son promociones distintas o aspectos de la misma?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Menos tablas suele ser mejor.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Generalmente menos tablas = diseño más simple.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Implicaciones de rendimiento (ver siguiente diapositiva).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05302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2E8CB-FB82-F549-D1D4-F6A529B4D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ED07B8-77EE-52C6-CF63-E1A49AFF87E7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0BC6A78-EAD6-D6CC-693E-EF9DF59B9762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930E0F9-170E-1BCB-88F5-94298688E25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D597565-C35A-2B89-F525-DF8C5E9C17E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857D25EC-5CE6-A66A-B183-6456A3982D7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CF776D5-EE6B-679F-6C84-A405F3FAC46C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A40B879-81D1-2AE3-EF42-56E16D54C3EE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560D79F-2382-28FC-AFEE-16F31280FD6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8F90ADF6-24B7-79E9-1551-10BF9860180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04AFA39-98B0-A7F3-CB98-1DD69504922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0BC4031-C954-1B48-0B41-BAEC02FC6039}"/>
              </a:ext>
            </a:extLst>
          </p:cNvPr>
          <p:cNvSpPr txBox="1"/>
          <p:nvPr/>
        </p:nvSpPr>
        <p:spPr>
          <a:xfrm>
            <a:off x="1900891" y="1428969"/>
            <a:ext cx="91864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¿Cuántas dimensiones? </a:t>
            </a:r>
          </a:p>
          <a:p>
            <a:endParaRPr lang="es-CO" sz="3200" b="1" dirty="0"/>
          </a:p>
          <a:p>
            <a:r>
              <a:rPr lang="es-ES" sz="3200" b="1" dirty="0"/>
              <a:t>Implicaciones de rendimiento</a:t>
            </a:r>
            <a:endParaRPr lang="es-CO" sz="32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1FC657A-436C-CCA1-7F34-03B3B93903CD}"/>
              </a:ext>
            </a:extLst>
          </p:cNvPr>
          <p:cNvSpPr txBox="1"/>
          <p:nvPr/>
        </p:nvSpPr>
        <p:spPr>
          <a:xfrm>
            <a:off x="1476267" y="3792029"/>
            <a:ext cx="15744932" cy="5066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mayoría de consultas OLAP están limitadas por E/S (I/O </a:t>
            </a:r>
            <a:r>
              <a:rPr kumimoji="0" lang="es-E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bound</a:t>
            </a: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Son intensivas en datos, no en cómputo.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Leer datos del disco es el cuello de botella.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consultas "típicas" en hardware "típico":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tamaño en disco se aproxima al rendimiento de la consulta.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Mantener bajos los requerimientos de almacenamiento es importante.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modelado dimensional impacta el almacenamiento.</a:t>
            </a:r>
          </a:p>
        </p:txBody>
      </p:sp>
    </p:spTree>
    <p:extLst>
      <p:ext uri="{BB962C8B-B14F-4D97-AF65-F5344CB8AC3E}">
        <p14:creationId xmlns:p14="http://schemas.microsoft.com/office/powerpoint/2010/main" val="4071952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44AAD-B05E-45C0-98F5-7428A2ECA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AC06BBC-3B76-98DC-C455-CE15C73AA31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5A98A73-0865-EB1D-F8AD-E6D4FA988FE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C5DA8291-56EF-08CF-6239-DB83E582611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86A3B290-A573-3C98-034F-FF052435E6B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7E3D7F5-E1D0-D1CE-EF65-3B60FC5F18D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B16F3E9-C59E-BB6E-02E1-204E8F97F68B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97FDA3D-FA37-7FC7-381E-CCD249276B3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693F4AD-AA86-C614-6BAC-9982D921395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D8232D3-1E09-5958-9B4D-C017D07F4DB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7E3AC59-C190-5925-C73C-68738077AB3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614CBBD-1584-0ABC-8B83-57E928BC3F0C}"/>
              </a:ext>
            </a:extLst>
          </p:cNvPr>
          <p:cNvSpPr txBox="1"/>
          <p:nvPr/>
        </p:nvSpPr>
        <p:spPr>
          <a:xfrm>
            <a:off x="1350391" y="1172510"/>
            <a:ext cx="91864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2800" b="1" dirty="0"/>
              <a:t>Implicaciones de rendimiento: </a:t>
            </a:r>
          </a:p>
          <a:p>
            <a:endParaRPr lang="es-CO" sz="2800" b="1" dirty="0"/>
          </a:p>
          <a:p>
            <a:r>
              <a:rPr lang="es-CO" sz="2800" b="1" dirty="0"/>
              <a:t>supuestos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8D88566-E8EE-4212-C2C4-EF887D55A66A}"/>
              </a:ext>
            </a:extLst>
          </p:cNvPr>
          <p:cNvSpPr txBox="1"/>
          <p:nvPr/>
        </p:nvSpPr>
        <p:spPr>
          <a:xfrm>
            <a:off x="2081283" y="2764301"/>
            <a:ext cx="14125433" cy="672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Consideremos los extremos.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Supuestos: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millones de filas de hechos.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columnas de medidas de 4 bytes en la tabla de hechos.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atributos dimensionales, tamaño promedio = 20 bytes.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Tres opciones de modelado: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Una dimensión "Todo".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atributo en su propia dimensión.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dimensiones (Fecha, Producto, Tienda, Promoción, ID de transacción).</a:t>
            </a:r>
          </a:p>
        </p:txBody>
      </p:sp>
    </p:spTree>
    <p:extLst>
      <p:ext uri="{BB962C8B-B14F-4D97-AF65-F5344CB8AC3E}">
        <p14:creationId xmlns:p14="http://schemas.microsoft.com/office/powerpoint/2010/main" val="2105268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191C7-CB92-9876-2067-3EA7A40E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241A6E-77A1-448B-7F2C-8BD21ED26DA3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74E9BE9-597A-51B2-B048-CADD4FA40FE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0620AA32-D31C-3A6A-A334-170122280F4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274F978-C41F-EA7E-3CC9-AF770DD8D3EE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4E92A267-D5EA-AF82-7C68-F0EB23C81E2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7B0AF60-E4D5-2D6F-6524-55DD801DD365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94A4D3B-EF51-A2C7-4269-716D662D704D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975E906-6254-BEF3-B96E-ADE3BF92B6E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BDBA510-55AD-6142-B22B-94324676DDE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FC3E80EB-DCA4-0560-13DB-97FBEA5DF75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145321A-D9B3-F399-F885-C194B51EB6FD}"/>
              </a:ext>
            </a:extLst>
          </p:cNvPr>
          <p:cNvSpPr txBox="1"/>
          <p:nvPr/>
        </p:nvSpPr>
        <p:spPr>
          <a:xfrm>
            <a:off x="1468010" y="1172510"/>
            <a:ext cx="9184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Opción A: una dimensión "Todo"</a:t>
            </a:r>
            <a:endParaRPr lang="es-CO" sz="36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87683F4-4898-4714-903A-37E42427896E}"/>
              </a:ext>
            </a:extLst>
          </p:cNvPr>
          <p:cNvSpPr txBox="1"/>
          <p:nvPr/>
        </p:nvSpPr>
        <p:spPr>
          <a:xfrm>
            <a:off x="1468010" y="2585626"/>
            <a:ext cx="16096659" cy="662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hechos es muy delgada (16 bytes por fila).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columnas de hechos de 4 bytes.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clave foránea de 4 bytes hacia la dimensión "Todo".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dimensión es muy ancha (2000 bytes por fila).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atributos por 20 bytes cada uno.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dimensión tiene tantas filas como la tabla de hechos.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de hechos tiene una combinación distinta de atributos.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Espacio total estimado: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1,6 GB de hechos + 200 TB de dimensión.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 bytes * 100 millones = 1,6 GB.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2000 bytes * 100 millones = 200 TB.</a:t>
            </a:r>
          </a:p>
        </p:txBody>
      </p:sp>
    </p:spTree>
    <p:extLst>
      <p:ext uri="{BB962C8B-B14F-4D97-AF65-F5344CB8AC3E}">
        <p14:creationId xmlns:p14="http://schemas.microsoft.com/office/powerpoint/2010/main" val="3222939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1BA7-35E3-73E5-1B71-F185BE939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B3736C-F06D-B259-3BFF-BB5BCA13EC3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7B342B-CA85-EFAE-9297-A2F4CBD2527A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5007089-E08E-D9D9-479A-178D11E008E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6397442-9AD5-68F5-7C46-5D3E35065799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25C8723B-804B-88B9-C598-05FEA5962C3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F50B9F5-C49D-7C00-ED35-CCD66E84B52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B655DE-6CC7-9C9E-0EF3-ECB9817CE7E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1628FBE-4E1D-CB00-E5B3-FE99D85F9B6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C1F9770-F89E-7E69-ECE0-1A66F369296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712382F-9D7A-3A4E-C343-D47BDD5C5E7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6B4FCE-3677-B788-0DAC-9F8CDF767149}"/>
              </a:ext>
            </a:extLst>
          </p:cNvPr>
          <p:cNvSpPr txBox="1"/>
          <p:nvPr/>
        </p:nvSpPr>
        <p:spPr>
          <a:xfrm>
            <a:off x="1902874" y="968983"/>
            <a:ext cx="12469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4000" b="1" dirty="0"/>
              <a:t>Opción B: una dimensión por atributo</a:t>
            </a:r>
            <a:endParaRPr lang="es-CO" sz="40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159DA25-92D8-A1B6-CBCB-843E8DDA186B}"/>
              </a:ext>
            </a:extLst>
          </p:cNvPr>
          <p:cNvSpPr txBox="1"/>
          <p:nvPr/>
        </p:nvSpPr>
        <p:spPr>
          <a:xfrm>
            <a:off x="1613806" y="2466911"/>
            <a:ext cx="14326779" cy="685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Ej.: dimensión de nombre del gerente, apellido del gerente, etc.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hechos es ancha (212 bytes por fila).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Asumir claves de 2 bytes para todas las dimensiones.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Supuesto generoso.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dimensiones son muy delgadas y con pocas filas.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Espacio estimado: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Tabla de hechos: 21,2 GB.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Dimensiones: despreciable (&lt; 132 MB en total).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Ninguna dimensión supera 60.000 filas.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de dimensión ~22 bytes.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tablas de dimensiones.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8379642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8D735-4366-78F9-9E89-36AB3E353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411A003-6E5E-4420-EEBC-42F1BB71B34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BCBE237-000E-25BC-3048-743AC1EBA22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5D975BA3-9AD6-3FD5-6993-A09DE9B16828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3A95477-916B-B06F-45F6-57119DCC4AA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DF6020DB-8B59-02C0-20DF-0227A022679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FA2A447-87EB-3ECF-FE27-02AB11557BA0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A8A6A51-9921-46EC-70B0-AC64A20E99B4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8FEE4E4-5D73-EFD4-57C2-7BBD316B9BD3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2DCD1AA2-D0EE-2DAD-5906-66E7CA441D7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E5402CB-103C-DF19-F95F-4BE5C8DA5BA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D484AAE-7333-2F72-115D-5212181C011D}"/>
              </a:ext>
            </a:extLst>
          </p:cNvPr>
          <p:cNvSpPr txBox="1"/>
          <p:nvPr/>
        </p:nvSpPr>
        <p:spPr>
          <a:xfrm>
            <a:off x="1530124" y="1321565"/>
            <a:ext cx="123617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b="1" dirty="0"/>
              <a:t>Opción C: dimensiones correlacionadas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0925AE0-D8A7-D7D9-B806-50FE2A4DCAF3}"/>
              </a:ext>
            </a:extLst>
          </p:cNvPr>
          <p:cNvSpPr txBox="1"/>
          <p:nvPr/>
        </p:nvSpPr>
        <p:spPr>
          <a:xfrm>
            <a:off x="1530124" y="3480114"/>
            <a:ext cx="13728073" cy="559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C: cuatro/cinco dimensiones lógicas adecuadas.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hechos es bastante delgada (28 bytes).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Claves de 2 bytes para Fecha y Tienda.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Claves de 4 bytes para Producto, Promoción e ID de transacción.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 columnas de hechos de 4 bytes.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dimensiones son anchas, pero con pocas filas.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Espacio estimado: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Tabla de hechos: 2,8 GB (28 bytes * 100 millones).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Dimensiones: despreciable (&lt; 130 MB en total).</a:t>
            </a:r>
          </a:p>
        </p:txBody>
      </p:sp>
    </p:spTree>
    <p:extLst>
      <p:ext uri="{BB962C8B-B14F-4D97-AF65-F5344CB8AC3E}">
        <p14:creationId xmlns:p14="http://schemas.microsoft.com/office/powerpoint/2010/main" val="27468810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4D08-B203-6CF6-6DAB-093F5B5FD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5895D3-983C-34B7-73A8-2F415C7372B8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F7F2FDB-8EB2-73BC-A380-7E678E841F9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C99EDD2-0A6E-716C-089F-EA7264E833A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B6022A6-C4EE-472F-36AE-812BA91B7816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FC28694-5C93-24C5-3527-BB11211380D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D7BF28F-A4A4-9B01-B232-DFA8CB424C6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E8FFF6D-430F-E3E8-7EA8-22ABD04A2897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5815116-412B-1F21-BAE8-32B4AE166498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E60EB6DA-F0BE-7CCE-3A27-BAFF24B1A684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F687EDD-B19B-82A4-C0BA-8937324B469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2A14FD-84EB-0CD0-741C-907656D0A286}"/>
              </a:ext>
            </a:extLst>
          </p:cNvPr>
          <p:cNvSpPr txBox="1"/>
          <p:nvPr/>
        </p:nvSpPr>
        <p:spPr>
          <a:xfrm>
            <a:off x="906078" y="680138"/>
            <a:ext cx="9184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¿Por qué la opción C es la mejor?</a:t>
            </a:r>
            <a:endParaRPr lang="es-CO" sz="36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D3C1F4-C7E0-1576-B31C-B46A25B0A6AE}"/>
              </a:ext>
            </a:extLst>
          </p:cNvPr>
          <p:cNvSpPr txBox="1"/>
          <p:nvPr/>
        </p:nvSpPr>
        <p:spPr>
          <a:xfrm>
            <a:off x="986439" y="1930915"/>
            <a:ext cx="16315121" cy="767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atributos que pertenecen al mismo objeto lógico están altamente correlacionados.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Atributos correlacionados: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(nombre de producto, marca).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Número de combinaciones distintas = número de productos.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Atributos no correlacionados: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(nombre de producto, fecha).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Combinaciones = productos * fechas.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hay correlación entre fecha y producto.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Combinar atributos no correlacionados en una misma dimensión dispara el tamaño.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Cuando los atributos son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semi-correlacionados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el diseñador puede elegir.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de promociones: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Frecuentemente ocurren juntas anuncio, cupón, descuento y exhibición.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número de combinaciones es pequeño.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 razonable unirlas en una sola dimensión de Promoción.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58458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178D7-9095-56B0-2060-BE4236054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92B770A-8D14-B1B9-26D7-375E8ED22F8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833116A-DF1E-94E5-89A8-7EA636DD9758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DD298ED4-B2AC-8536-77CA-437ECB531E1A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F8CD8C78-6C86-7AC5-F5EE-CE9E0CC88A1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59D4179-BCBD-D19D-A4B9-61F30D7D3CB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6E11FE4-ADAC-2ED0-2357-4C41BF146F0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468EF35-336C-B9F6-F03A-6FC5F3C800CC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39DEE949-9666-149A-58EB-DA0795FD9A8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9CC847C-BBF8-6A47-0278-18C39E77BA0C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F5BE0CF-A430-312A-BB87-2923371B9CD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Rectangle 1">
            <a:extLst>
              <a:ext uri="{FF2B5EF4-FFF2-40B4-BE49-F238E27FC236}">
                <a16:creationId xmlns:a16="http://schemas.microsoft.com/office/drawing/2014/main" id="{4860C8DF-B2E9-0AD5-D43F-EE035401C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698" y="440714"/>
            <a:ext cx="9683741" cy="130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856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buClrTx/>
            </a:pPr>
            <a:r>
              <a:rPr lang="es-ES" altLang="es-CO" sz="4800" b="1" dirty="0">
                <a:latin typeface="Inter"/>
              </a:rPr>
              <a:t>¿Por qué OLAP y OLTP no se mezclan?</a:t>
            </a:r>
            <a:endParaRPr lang="es-CO" altLang="es-CO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5530D5E-2862-ACCC-A6F8-E73C7C4591AF}"/>
              </a:ext>
            </a:extLst>
          </p:cNvPr>
          <p:cNvSpPr txBox="1"/>
          <p:nvPr/>
        </p:nvSpPr>
        <p:spPr>
          <a:xfrm>
            <a:off x="1616698" y="3089716"/>
            <a:ext cx="14062285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Un sistema OLTP se centra en un proceso específico.</a:t>
            </a:r>
          </a:p>
          <a:p>
            <a:r>
              <a:rPr lang="es-ES" sz="3200" dirty="0"/>
              <a:t>   - Por ejemplo: realizar pedidos en una tienda en línea.</a:t>
            </a:r>
          </a:p>
          <a:p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OLAP integra datos de diferentes procesos.</a:t>
            </a:r>
          </a:p>
          <a:p>
            <a:r>
              <a:rPr lang="es-ES" sz="3200" dirty="0"/>
              <a:t>   - Combina datos de ventas, inventario y compras.</a:t>
            </a:r>
          </a:p>
          <a:p>
            <a:r>
              <a:rPr lang="es-ES" sz="3200" dirty="0"/>
              <a:t>   - Analiza experimentos realizados por diferentes laboratorios.</a:t>
            </a:r>
          </a:p>
          <a:p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OLAP suele utilizar datos históricos.</a:t>
            </a:r>
          </a:p>
          <a:p>
            <a:r>
              <a:rPr lang="es-ES" sz="3200" dirty="0"/>
              <a:t>   - Identifica patrones a largo plazo.</a:t>
            </a:r>
          </a:p>
          <a:p>
            <a:r>
              <a:rPr lang="es-ES" sz="3200" dirty="0"/>
              <a:t>   - Observa cambios de comportamiento a lo largo del tiempo.</a:t>
            </a:r>
          </a:p>
          <a:p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La terminología y los esquemas varían según las fuentes de datos.</a:t>
            </a:r>
          </a:p>
          <a:p>
            <a:r>
              <a:rPr lang="es-ES" sz="3200" dirty="0"/>
              <a:t>   - Integrar datos de distintas fuentes supone un gran desafío.</a:t>
            </a:r>
            <a:endParaRPr lang="es-CO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EC9DED-48C8-D626-E5EC-0EB0FAB3757D}"/>
              </a:ext>
            </a:extLst>
          </p:cNvPr>
          <p:cNvSpPr txBox="1"/>
          <p:nvPr/>
        </p:nvSpPr>
        <p:spPr>
          <a:xfrm>
            <a:off x="5302409" y="1875726"/>
            <a:ext cx="91864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El análisis requiere datos de muchas fuentes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25218900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CA652-5D81-2100-35CE-CA0FC7A79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72E44BC-0F9F-8221-CC36-E1ABF1D81807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9A771D-46FC-D69C-BB60-162C0B40B628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7D12588-EED2-2C22-68CF-DA22C60D398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5E1A4885-625F-93BE-DCB8-709607A0D58C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0D2F920C-FDCA-1577-C279-845689F6A43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D391B7B-DCA2-A863-C2CB-B9FD394A2592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3789BDF-D0E9-CBA5-8460-9F9C5F67A8B0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2933EFB-2C1E-71BA-E584-30870ED09F1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092C77A0-E1C6-FC4A-3E0E-7C3171125ED2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C658151-9A3D-CA93-54FF-EE9A5077D2F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CBC3FC-8000-AC28-F3D8-96A7DA0F0D3D}"/>
              </a:ext>
            </a:extLst>
          </p:cNvPr>
          <p:cNvSpPr txBox="1"/>
          <p:nvPr/>
        </p:nvSpPr>
        <p:spPr>
          <a:xfrm>
            <a:off x="1467133" y="763222"/>
            <a:ext cx="1310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Hechos transaccionales vs. de instantánea (</a:t>
            </a:r>
            <a:r>
              <a:rPr lang="es-ES" sz="3200" b="1" dirty="0" err="1"/>
              <a:t>Snapshot</a:t>
            </a:r>
            <a:r>
              <a:rPr lang="es-ES" sz="3200" b="1" dirty="0"/>
              <a:t>)</a:t>
            </a:r>
          </a:p>
          <a:p>
            <a:endParaRPr lang="es-CO" sz="32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504BA3D-4E6A-9C63-3479-F6EC966A66BC}"/>
              </a:ext>
            </a:extLst>
          </p:cNvPr>
          <p:cNvSpPr txBox="1"/>
          <p:nvPr/>
        </p:nvSpPr>
        <p:spPr>
          <a:xfrm>
            <a:off x="1644554" y="2294428"/>
            <a:ext cx="14132256" cy="661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Transaccionales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representa un evento discreto.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Proporcionan la información más granular y detallada.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Instantánea (</a:t>
            </a:r>
            <a:r>
              <a:rPr kumimoji="0" lang="es-E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Snapshot</a:t>
            </a: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Cada fila representa un estado en un punto del tiempo.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instantáneas se toman en intervalos predefinidos.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por hora, diario o semanal.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Proporcionan una visión acumulada.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usan para procesos continuos o medidas de intensidad.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 saldo de cuenta, nivel de inventario, temperatura de una sala.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37600533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1AEC0-B1D2-C39F-F558-8FBCB2CB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AE5F0F8-16F7-97DA-5977-0CA8041D613C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805B50C-C177-3D62-6F9C-9E04AF773366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AF03547-A68C-688E-E891-33873DDFDFC9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E3AD3EBF-978B-EB71-7A48-1A267BE6E86B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95B41FCF-77CE-74A2-E6B9-DA95CED039D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B31BF7F-D6F7-B169-8F62-0DC04C912E77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D4CB486-F538-6846-B780-B3CC5B5A0FF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E7151685-0434-32FD-5106-CE458A1BE16E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71D09FE-BCB4-85EE-0736-27BE1C54B58E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7D1EE74-0CC8-E9B2-A229-A06C30E5A4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76C5121-E75E-8EA3-BCE1-075B14C2D028}"/>
              </a:ext>
            </a:extLst>
          </p:cNvPr>
          <p:cNvSpPr txBox="1"/>
          <p:nvPr/>
        </p:nvSpPr>
        <p:spPr>
          <a:xfrm>
            <a:off x="1705968" y="1172510"/>
            <a:ext cx="131086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Hechos transaccionales vs. de instantánea (</a:t>
            </a:r>
            <a:r>
              <a:rPr lang="es-ES" sz="3200" b="1" dirty="0" err="1"/>
              <a:t>Snapshot</a:t>
            </a:r>
            <a:r>
              <a:rPr lang="es-ES" sz="3200" b="1" dirty="0"/>
              <a:t>)</a:t>
            </a:r>
          </a:p>
          <a:p>
            <a:endParaRPr lang="es-CO" sz="3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B7DFA20-2EA8-D213-CF9E-1968988EDBFE}"/>
              </a:ext>
            </a:extLst>
          </p:cNvPr>
          <p:cNvSpPr txBox="1"/>
          <p:nvPr/>
        </p:nvSpPr>
        <p:spPr>
          <a:xfrm>
            <a:off x="1705968" y="2592397"/>
            <a:ext cx="1482097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Son dos organizaciones complementarias.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contenido de información es similar.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vista de instantánea se puede derivar de los hechos transaccionales. Pero no al revés.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¿Por qué usar hechos de instantánea?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muestreo es la única opción para procesos continuos (p. ej., sensores).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Compresión de datos: registrar cada evento puede ser demasiado.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precio de acción en cada transacción vs. precio de apertura/cierre.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Expresividad de consulta: algunas preguntas son más simples con instantáneas.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saldo diario promedio.</a:t>
            </a:r>
          </a:p>
        </p:txBody>
      </p:sp>
    </p:spTree>
    <p:extLst>
      <p:ext uri="{BB962C8B-B14F-4D97-AF65-F5344CB8AC3E}">
        <p14:creationId xmlns:p14="http://schemas.microsoft.com/office/powerpoint/2010/main" val="36668512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92459-3992-A82A-3C32-529A526B0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1563A72-9EC6-C73E-7509-A7948BF76F85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7B5A4A8-A274-A42D-E82D-AAB8F811F720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F0206F9-9A2E-024F-FFB3-3C9C5FC5A6D4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4B48E264-9521-F55B-EB50-AE069D76B02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55F063CD-E842-32A7-773D-E3975A74439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903C72-557D-84D1-4CC6-44F5BB65A55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6529C24-4FE0-C92A-BE44-A2F45E24966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A4D7079-374B-59B2-CE68-F59EB0CFB56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1BFD68C-3A10-A30D-8B1C-4680584F531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441EDD3-5AF4-F5D2-DD23-D37BFC3E318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5A8BA2-198D-3523-5444-1295C30D3FDA}"/>
              </a:ext>
            </a:extLst>
          </p:cNvPr>
          <p:cNvSpPr txBox="1"/>
          <p:nvPr/>
        </p:nvSpPr>
        <p:spPr>
          <a:xfrm>
            <a:off x="1716515" y="639174"/>
            <a:ext cx="918494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4400" b="1" dirty="0"/>
              <a:t>Hechos </a:t>
            </a:r>
            <a:r>
              <a:rPr lang="es-CO" sz="4400" b="1" dirty="0" err="1"/>
              <a:t>semi-aditivos</a:t>
            </a:r>
            <a:endParaRPr lang="es-CO" sz="44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FA0A20E-7D2C-A634-6EDC-DE9938C3FA60}"/>
              </a:ext>
            </a:extLst>
          </p:cNvPr>
          <p:cNvSpPr txBox="1"/>
          <p:nvPr/>
        </p:nvSpPr>
        <p:spPr>
          <a:xfrm>
            <a:off x="1716515" y="2184008"/>
            <a:ext cx="14114888" cy="6752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hechos de instantánea suelen ser </a:t>
            </a:r>
            <a:r>
              <a:rPr kumimoji="0" lang="es-E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semi-aditivos</a:t>
            </a: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pueden sumar a través de dimensiones que no son fecha.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se deben sumar a través de la dimensión de fecha.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Saldo total en una fecha específica: OK.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Saldo total de un cliente a lo largo del tiempo: NO OK.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Promedios en el tiempo: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saldo diario promedio.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calcula sumando saldos por periodos y dividiendo por el número de periodos.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basta con usar AVG() sin pensar en el grano.</a:t>
            </a:r>
          </a:p>
        </p:txBody>
      </p:sp>
    </p:spTree>
    <p:extLst>
      <p:ext uri="{BB962C8B-B14F-4D97-AF65-F5344CB8AC3E}">
        <p14:creationId xmlns:p14="http://schemas.microsoft.com/office/powerpoint/2010/main" val="4207819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EC27A-A243-C245-D446-B288C4574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156B61D-FA92-DCEA-1B70-D1FF9C15F3A4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3B4E835-CCF1-088C-7AC3-E0FE6EFD416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6C0A7596-568D-B61F-2883-0039BD3574D7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183B943-E5E4-27F6-8958-AC68E9CE414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C61B8BCE-E5A2-3507-A841-86BF0D346D4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F565C87-5932-BC81-0884-5D51F577BE9A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826C30-4DD0-895C-91CE-1B64F5113FF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0670906-B918-CBF3-E089-DC37EE57705A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B568B9B-A94E-A362-01FF-CD861F3F739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B5BADE9-68CD-1DFC-934A-616376E1090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08C10B-AB7B-2FF4-822D-F9843C7539C4}"/>
              </a:ext>
            </a:extLst>
          </p:cNvPr>
          <p:cNvSpPr txBox="1"/>
          <p:nvPr/>
        </p:nvSpPr>
        <p:spPr>
          <a:xfrm>
            <a:off x="1235124" y="763222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Tablas de hechos sin hechos (</a:t>
            </a:r>
            <a:r>
              <a:rPr lang="es-ES" sz="3200" b="1" dirty="0" err="1"/>
              <a:t>Factless</a:t>
            </a:r>
            <a:r>
              <a:rPr lang="es-ES" sz="3200" b="1" dirty="0"/>
              <a:t>)</a:t>
            </a:r>
            <a:endParaRPr lang="es-CO" sz="32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B8C505A-626F-3FEB-9854-76C788C14FD8}"/>
              </a:ext>
            </a:extLst>
          </p:cNvPr>
          <p:cNvSpPr txBox="1"/>
          <p:nvPr/>
        </p:nvSpPr>
        <p:spPr>
          <a:xfrm>
            <a:off x="1090203" y="1993637"/>
            <a:ext cx="16377005" cy="7675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tablas transaccionales no tienen filas para no-eventos.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 no hay filas para productos que no se vendieron.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Esto tiene aspectos buenos y malos.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Bueno: aprovecha la dispersión; mucho menos dato si los eventos son raros.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Malo: no hay registro de no-eventos.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de pregunta difícil: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¿Qué productos en promoción no se vendieron?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Tabla de hechos sin hechos: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tiene columnas numéricas de hechos.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 usa para capturar relaciones entre dimensiones.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Puede incluir una columna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dummy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 valor 1.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Ejemplos: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Cobertura de promociones: qué productos estuvieron en promoción en qué tiendas y qué días.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Mapeo estudiante/departamento: campo de estudio de cada estudiante, incluso si no se inscribió en cursos.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3069137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9CFD8-C46A-18D7-BB93-1FA8D73A3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705141-263F-B251-DE50-C10DDDAE25A0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6B0F1CD-826D-3328-0399-29C7A3DC0B2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5EE554F-6545-B50C-AAEA-A71C9553C145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A2484C1-61F8-FAA7-371F-4E7A9F40639F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62279C1C-13A7-B355-2CE8-BBB2A719393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F3E2C7-21BF-4F8E-65A1-6B3EF264074F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1046925-17F1-D50A-B335-809813E419C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95C3F82-B6A3-C8D1-E999-10CC12EC22EC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F0F5672-7145-79FF-CA8B-E584F2067C0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243E395-8E15-007C-71E2-1B579F34CD1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510B189D-D29A-6119-CA40-E6B112D81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79852"/>
              </p:ext>
            </p:extLst>
          </p:nvPr>
        </p:nvGraphicFramePr>
        <p:xfrm>
          <a:off x="2395183" y="3643225"/>
          <a:ext cx="6462216" cy="3688080"/>
        </p:xfrm>
        <a:graphic>
          <a:graphicData uri="http://schemas.openxmlformats.org/drawingml/2006/table">
            <a:tbl>
              <a:tblPr/>
              <a:tblGrid>
                <a:gridCol w="1615554">
                  <a:extLst>
                    <a:ext uri="{9D8B030D-6E8A-4147-A177-3AD203B41FA5}">
                      <a16:colId xmlns:a16="http://schemas.microsoft.com/office/drawing/2014/main" val="3007947592"/>
                    </a:ext>
                  </a:extLst>
                </a:gridCol>
                <a:gridCol w="1530254">
                  <a:extLst>
                    <a:ext uri="{9D8B030D-6E8A-4147-A177-3AD203B41FA5}">
                      <a16:colId xmlns:a16="http://schemas.microsoft.com/office/drawing/2014/main" val="4114345501"/>
                    </a:ext>
                  </a:extLst>
                </a:gridCol>
                <a:gridCol w="1700854">
                  <a:extLst>
                    <a:ext uri="{9D8B030D-6E8A-4147-A177-3AD203B41FA5}">
                      <a16:colId xmlns:a16="http://schemas.microsoft.com/office/drawing/2014/main" val="2473807445"/>
                    </a:ext>
                  </a:extLst>
                </a:gridCol>
                <a:gridCol w="1615554">
                  <a:extLst>
                    <a:ext uri="{9D8B030D-6E8A-4147-A177-3AD203B41FA5}">
                      <a16:colId xmlns:a16="http://schemas.microsoft.com/office/drawing/2014/main" val="1969379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Fecha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Tipo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Monto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6827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687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787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174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+20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88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368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+15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752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CRÉDITO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+50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875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-20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449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062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DÉBITO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-15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1135721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78652230-CA48-543D-CB7D-8E5A74372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102452"/>
              </p:ext>
            </p:extLst>
          </p:nvPr>
        </p:nvGraphicFramePr>
        <p:xfrm>
          <a:off x="10638430" y="3643225"/>
          <a:ext cx="6598692" cy="3688080"/>
        </p:xfrm>
        <a:graphic>
          <a:graphicData uri="http://schemas.openxmlformats.org/drawingml/2006/table">
            <a:tbl>
              <a:tblPr/>
              <a:tblGrid>
                <a:gridCol w="2199564">
                  <a:extLst>
                    <a:ext uri="{9D8B030D-6E8A-4147-A177-3AD203B41FA5}">
                      <a16:colId xmlns:a16="http://schemas.microsoft.com/office/drawing/2014/main" val="4275081906"/>
                    </a:ext>
                  </a:extLst>
                </a:gridCol>
                <a:gridCol w="2199564">
                  <a:extLst>
                    <a:ext uri="{9D8B030D-6E8A-4147-A177-3AD203B41FA5}">
                      <a16:colId xmlns:a16="http://schemas.microsoft.com/office/drawing/2014/main" val="789924805"/>
                    </a:ext>
                  </a:extLst>
                </a:gridCol>
                <a:gridCol w="2199564">
                  <a:extLst>
                    <a:ext uri="{9D8B030D-6E8A-4147-A177-3AD203B41FA5}">
                      <a16:colId xmlns:a16="http://schemas.microsoft.com/office/drawing/2014/main" val="286715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Fecha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Saldo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751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295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788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596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48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567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805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253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80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18872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Carlos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40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335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Pedro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 Oct.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677301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B2FE776E-27AE-A173-FA3A-A474384837E6}"/>
              </a:ext>
            </a:extLst>
          </p:cNvPr>
          <p:cNvSpPr txBox="1"/>
          <p:nvPr/>
        </p:nvSpPr>
        <p:spPr>
          <a:xfrm>
            <a:off x="2891574" y="2547372"/>
            <a:ext cx="40582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CO" sz="2800" dirty="0"/>
              <a:t>Transactional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405AE3-4B57-C858-EF7A-46378798EB19}"/>
              </a:ext>
            </a:extLst>
          </p:cNvPr>
          <p:cNvSpPr txBox="1"/>
          <p:nvPr/>
        </p:nvSpPr>
        <p:spPr>
          <a:xfrm>
            <a:off x="12060139" y="2627508"/>
            <a:ext cx="41966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s-CO" sz="2800" dirty="0"/>
              <a:t>Snapshot</a:t>
            </a:r>
            <a:endParaRPr lang="es-CO" sz="280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A1AC7FE3-2E40-17E9-902A-3155A077EECF}"/>
              </a:ext>
            </a:extLst>
          </p:cNvPr>
          <p:cNvSpPr txBox="1"/>
          <p:nvPr/>
        </p:nvSpPr>
        <p:spPr>
          <a:xfrm>
            <a:off x="4551529" y="880122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CO" sz="3200" b="1" dirty="0"/>
              <a:t>Transactional vs. Snapshot Facts</a:t>
            </a:r>
            <a:endParaRPr lang="es-CO" sz="3200" b="1" dirty="0"/>
          </a:p>
        </p:txBody>
      </p:sp>
    </p:spTree>
    <p:extLst>
      <p:ext uri="{BB962C8B-B14F-4D97-AF65-F5344CB8AC3E}">
        <p14:creationId xmlns:p14="http://schemas.microsoft.com/office/powerpoint/2010/main" val="9271830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8B9F0-D1D4-0288-647C-A983D4B3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EED3D5-F803-901A-6C0A-9BE4401E75B6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B6E94B7-9532-6FF7-353D-443B1091446E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F142F2C-75DA-B1E1-F974-228BBD0D2C0E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166F6E8B-49E3-ACBB-6EAD-F81A7E7C36B2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23F7E68-AC6A-3D68-9E14-92DE00A6C5F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2491280-6AD0-7E12-BCD4-0B939DB21904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5B64E19-1CED-F144-2C4C-A191BAD390F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7A87307-0979-1D04-A62A-03C1A51F7AD9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2745CE1-DE8B-EAFC-24A8-6E2DFA571CA5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1A1044E-E103-CB85-7576-1D44DFB57C7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FBB5B24-245A-AFD9-547B-7E947A6A190F}"/>
              </a:ext>
            </a:extLst>
          </p:cNvPr>
          <p:cNvSpPr txBox="1"/>
          <p:nvPr/>
        </p:nvSpPr>
        <p:spPr>
          <a:xfrm>
            <a:off x="1549021" y="1072535"/>
            <a:ext cx="9184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/>
              <a:t>Dimensiones de cambio lento (SCD)</a:t>
            </a:r>
            <a:endParaRPr lang="es-CO" sz="36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AE25DE1-9158-1BB4-7608-ADC828BB486B}"/>
              </a:ext>
            </a:extLst>
          </p:cNvPr>
          <p:cNvSpPr txBox="1"/>
          <p:nvPr/>
        </p:nvSpPr>
        <p:spPr>
          <a:xfrm>
            <a:off x="1003111" y="2482977"/>
            <a:ext cx="16738979" cy="633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 comparación con las tablas de hechos, las dimensiones son relativamente estables.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nuevas transacciones de ventas ocurren constantemente.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nuevos productos se introducen rara vez.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Las nuevas tiendas se abren muy rara vez.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valores de atributos de filas existentes sí cambian ocasionalmente con el tiempo.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 cliente se muda a una nueva dirección.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Reorganización de distritos/regiones de tiendas.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¿Cómo manejar cambios graduales en dimensiones?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1: sobrescribir historia.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2: preservar historia.</a:t>
            </a:r>
          </a:p>
        </p:txBody>
      </p:sp>
    </p:spTree>
    <p:extLst>
      <p:ext uri="{BB962C8B-B14F-4D97-AF65-F5344CB8AC3E}">
        <p14:creationId xmlns:p14="http://schemas.microsoft.com/office/powerpoint/2010/main" val="37842784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817C-6402-A866-6B69-003A1E9D2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8D8FB6A-205E-F0E6-B519-093626E66479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C15F38F-376F-C044-1853-009119763F97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8A8EF522-A806-9AD3-91AD-418E00AB03F2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E4DB02B-E97C-CAA0-F050-E7FEBF2A1BB5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EBE7675B-239C-BC3D-A90C-7A82031F66B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636E4-E42E-BF0D-20AA-69ADA2B1B4A9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A981A9A-F3E0-4D46-093A-3349FDC79FB9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6A50AE3-D118-4C96-2F3C-9780613AFC12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EC52BE4-6DE6-ED94-10D4-280AD3D0952B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123D426-2D1F-430F-7E56-5B7F2C9DE0E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D1B2729-3EAA-60E7-FA5C-856533E0E0E3}"/>
              </a:ext>
            </a:extLst>
          </p:cNvPr>
          <p:cNvSpPr txBox="1"/>
          <p:nvPr/>
        </p:nvSpPr>
        <p:spPr>
          <a:xfrm>
            <a:off x="1742714" y="1172510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b="1" dirty="0"/>
              <a:t>Sobrescribir historia (SCD Tipo 1)</a:t>
            </a:r>
            <a:endParaRPr lang="es-CO" sz="32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E4356FD-EBFA-984C-F02A-2B82D25FC7E9}"/>
              </a:ext>
            </a:extLst>
          </p:cNvPr>
          <p:cNvSpPr txBox="1"/>
          <p:nvPr/>
        </p:nvSpPr>
        <p:spPr>
          <a:xfrm>
            <a:off x="1742714" y="3049987"/>
            <a:ext cx="14978418" cy="596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Opción más simple: actualizar la tabla de dimensión.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Dimensión de cambio lento "Tipo 1".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Tamaño del producto registrado mal como "8 oz" en lugar de "18 oz" por error clerical.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error se detecta y corrige en el sistema operacional.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almacén de datos también debe corregirse.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Actualizar la dimensión reescribe la historia.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Ejemplo de riesgo: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Brian vivía en WI en 1993 y luego se mudó a CA.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 actualizamos la dimensión de clientes, una consulta de ventas a clientes de WI en 1993 omitiría a Brian.</a:t>
            </a:r>
          </a:p>
        </p:txBody>
      </p:sp>
    </p:spTree>
    <p:extLst>
      <p:ext uri="{BB962C8B-B14F-4D97-AF65-F5344CB8AC3E}">
        <p14:creationId xmlns:p14="http://schemas.microsoft.com/office/powerpoint/2010/main" val="3117085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82EA-7F75-4D9E-F90A-F909A3528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21B8C5-023A-AB31-8453-B6B4BCE74272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063A82D-183D-8ECB-6510-2A5271C5B3FD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7B756DA-F31B-0032-E770-09A982E7B1F1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6C7B6D42-400E-9D2B-0B10-42E6D156862D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840CB30-92D4-3AB2-A912-B5C129774F9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A84996B-0DD0-ED66-72FB-A03130882A3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549FC59-ACA8-EBE5-510D-E9F584DEAFD1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184BB4D-593A-E7B0-DE71-08DB62D8B7D7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EC55896-B35E-B2FD-CB3D-22E61C9B29B3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4AD178C2-5DA0-BB53-9F63-226D46200B6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 Box 36">
            <a:extLst>
              <a:ext uri="{FF2B5EF4-FFF2-40B4-BE49-F238E27FC236}">
                <a16:creationId xmlns:a16="http://schemas.microsoft.com/office/drawing/2014/main" id="{6ED280A4-60D0-F7AD-AD6D-EEBA3E0C7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683" y="6522459"/>
            <a:ext cx="26869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 err="1"/>
              <a:t>Dimención</a:t>
            </a:r>
            <a:r>
              <a:rPr lang="en-US" altLang="es-CO" sz="2400" dirty="0"/>
              <a:t> </a:t>
            </a:r>
            <a:r>
              <a:rPr lang="en-US" altLang="es-CO" sz="2400" dirty="0" err="1"/>
              <a:t>Cliente</a:t>
            </a:r>
            <a:endParaRPr lang="en-US" altLang="es-CO" sz="2400" dirty="0"/>
          </a:p>
        </p:txBody>
      </p:sp>
      <p:sp>
        <p:nvSpPr>
          <p:cNvPr id="16" name="Text Box 37">
            <a:extLst>
              <a:ext uri="{FF2B5EF4-FFF2-40B4-BE49-F238E27FC236}">
                <a16:creationId xmlns:a16="http://schemas.microsoft.com/office/drawing/2014/main" id="{B6EDC2B9-8D26-95EA-5EB2-CBB4B202A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606" y="8013144"/>
            <a:ext cx="41937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>
                <a:solidFill>
                  <a:schemeClr val="hlink"/>
                </a:solidFill>
              </a:rPr>
              <a:t>Fila de la Antigua </a:t>
            </a:r>
            <a:r>
              <a:rPr lang="en-US" altLang="es-CO" sz="2400" dirty="0" err="1">
                <a:solidFill>
                  <a:schemeClr val="hlink"/>
                </a:solidFill>
              </a:rPr>
              <a:t>dimención</a:t>
            </a:r>
            <a:endParaRPr lang="en-US" altLang="es-CO" sz="2400" dirty="0">
              <a:solidFill>
                <a:schemeClr val="hlink"/>
              </a:solidFill>
            </a:endParaRPr>
          </a:p>
        </p:txBody>
      </p:sp>
      <p:sp>
        <p:nvSpPr>
          <p:cNvPr id="17" name="Text Box 38">
            <a:extLst>
              <a:ext uri="{FF2B5EF4-FFF2-40B4-BE49-F238E27FC236}">
                <a16:creationId xmlns:a16="http://schemas.microsoft.com/office/drawing/2014/main" id="{CD634F56-F131-F323-4EBD-1FEE2B167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88606" y="8958440"/>
            <a:ext cx="39020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>
                <a:solidFill>
                  <a:schemeClr val="hlink"/>
                </a:solidFill>
              </a:rPr>
              <a:t>Fila de la Nueva </a:t>
            </a:r>
            <a:r>
              <a:rPr lang="en-US" altLang="es-CO" sz="2400" dirty="0" err="1">
                <a:solidFill>
                  <a:schemeClr val="hlink"/>
                </a:solidFill>
              </a:rPr>
              <a:t>dimención</a:t>
            </a:r>
            <a:endParaRPr lang="en-US" altLang="es-CO" sz="2400" dirty="0">
              <a:solidFill>
                <a:schemeClr val="hlink"/>
              </a:solidFill>
            </a:endParaRPr>
          </a:p>
        </p:txBody>
      </p:sp>
      <p:sp>
        <p:nvSpPr>
          <p:cNvPr id="18" name="AutoShape 39">
            <a:extLst>
              <a:ext uri="{FF2B5EF4-FFF2-40B4-BE49-F238E27FC236}">
                <a16:creationId xmlns:a16="http://schemas.microsoft.com/office/drawing/2014/main" id="{AEBC5764-18C0-8D08-A96D-2CA4204B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6606" y="8093809"/>
            <a:ext cx="685800" cy="381000"/>
          </a:xfrm>
          <a:prstGeom prst="leftArrow">
            <a:avLst>
              <a:gd name="adj1" fmla="val 50000"/>
              <a:gd name="adj2" fmla="val 45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s-CO" altLang="es-CO">
              <a:solidFill>
                <a:schemeClr val="hlink"/>
              </a:solidFill>
            </a:endParaRPr>
          </a:p>
        </p:txBody>
      </p:sp>
      <p:sp>
        <p:nvSpPr>
          <p:cNvPr id="19" name="AutoShape 40">
            <a:extLst>
              <a:ext uri="{FF2B5EF4-FFF2-40B4-BE49-F238E27FC236}">
                <a16:creationId xmlns:a16="http://schemas.microsoft.com/office/drawing/2014/main" id="{56A48DDF-0E10-C642-1EF9-C4717AB4D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6606" y="8954238"/>
            <a:ext cx="685800" cy="381000"/>
          </a:xfrm>
          <a:prstGeom prst="leftArrow">
            <a:avLst>
              <a:gd name="adj1" fmla="val 50000"/>
              <a:gd name="adj2" fmla="val 45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s-CO" altLang="es-CO">
              <a:solidFill>
                <a:schemeClr val="hlink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4DEBB0A-DC43-0E2C-6E02-BFBB776232D4}"/>
              </a:ext>
            </a:extLst>
          </p:cNvPr>
          <p:cNvSpPr txBox="1"/>
          <p:nvPr/>
        </p:nvSpPr>
        <p:spPr>
          <a:xfrm>
            <a:off x="1915411" y="1277591"/>
            <a:ext cx="91849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3200" b="1" dirty="0"/>
              <a:t>Preservar historia (SCD Tipo 2)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9A18434-5161-F3E1-1F78-D715527758EA}"/>
              </a:ext>
            </a:extLst>
          </p:cNvPr>
          <p:cNvSpPr txBox="1"/>
          <p:nvPr/>
        </p:nvSpPr>
        <p:spPr>
          <a:xfrm>
            <a:off x="1736678" y="2692334"/>
            <a:ext cx="15503856" cy="3391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El reporte histórico preciso suele ser importante en un almacén de datos.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¿Cómo capturar cambios preservando historia?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Respuesta: crear una nueva fila de dimensión.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hechos antiguos apuntan a la fila vieja.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hechos nuevos apuntan a la fila nueva.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"Tipo 2" requiere claves sustitutas.</a:t>
            </a:r>
          </a:p>
        </p:txBody>
      </p:sp>
      <p:graphicFrame>
        <p:nvGraphicFramePr>
          <p:cNvPr id="24" name="Tabla 23">
            <a:extLst>
              <a:ext uri="{FF2B5EF4-FFF2-40B4-BE49-F238E27FC236}">
                <a16:creationId xmlns:a16="http://schemas.microsoft.com/office/drawing/2014/main" id="{7B67464D-E047-F25E-4524-932C23772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439797"/>
              </p:ext>
            </p:extLst>
          </p:nvPr>
        </p:nvGraphicFramePr>
        <p:xfrm>
          <a:off x="1561090" y="7215033"/>
          <a:ext cx="7032140" cy="2236873"/>
        </p:xfrm>
        <a:graphic>
          <a:graphicData uri="http://schemas.openxmlformats.org/drawingml/2006/table">
            <a:tbl>
              <a:tblPr/>
              <a:tblGrid>
                <a:gridCol w="1406428">
                  <a:extLst>
                    <a:ext uri="{9D8B030D-6E8A-4147-A177-3AD203B41FA5}">
                      <a16:colId xmlns:a16="http://schemas.microsoft.com/office/drawing/2014/main" val="3891582587"/>
                    </a:ext>
                  </a:extLst>
                </a:gridCol>
                <a:gridCol w="1406428">
                  <a:extLst>
                    <a:ext uri="{9D8B030D-6E8A-4147-A177-3AD203B41FA5}">
                      <a16:colId xmlns:a16="http://schemas.microsoft.com/office/drawing/2014/main" val="1216027038"/>
                    </a:ext>
                  </a:extLst>
                </a:gridCol>
                <a:gridCol w="1406428">
                  <a:extLst>
                    <a:ext uri="{9D8B030D-6E8A-4147-A177-3AD203B41FA5}">
                      <a16:colId xmlns:a16="http://schemas.microsoft.com/office/drawing/2014/main" val="481735341"/>
                    </a:ext>
                  </a:extLst>
                </a:gridCol>
                <a:gridCol w="1406428">
                  <a:extLst>
                    <a:ext uri="{9D8B030D-6E8A-4147-A177-3AD203B41FA5}">
                      <a16:colId xmlns:a16="http://schemas.microsoft.com/office/drawing/2014/main" val="3503151668"/>
                    </a:ext>
                  </a:extLst>
                </a:gridCol>
                <a:gridCol w="1406428">
                  <a:extLst>
                    <a:ext uri="{9D8B030D-6E8A-4147-A177-3AD203B41FA5}">
                      <a16:colId xmlns:a16="http://schemas.microsoft.com/office/drawing/2014/main" val="546422503"/>
                    </a:ext>
                  </a:extLst>
                </a:gridCol>
              </a:tblGrid>
              <a:tr h="78948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Clave_Cliente (Cust_key)</a:t>
                      </a:r>
                      <a:endParaRPr lang="es-CO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 (Name)</a:t>
                      </a:r>
                      <a:endParaRPr lang="es-CO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Sexo (Sex)</a:t>
                      </a:r>
                      <a:endParaRPr lang="es-CO" sz="16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Departamento (</a:t>
                      </a:r>
                      <a:r>
                        <a:rPr lang="es-CO" sz="16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State</a:t>
                      </a:r>
                      <a:r>
                        <a:rPr lang="es-CO" sz="16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es-CO" sz="16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Año_Nac</a:t>
                      </a:r>
                      <a:r>
                        <a:rPr lang="es-CO" sz="16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(YOB)</a:t>
                      </a:r>
                      <a:endParaRPr lang="es-CO" sz="16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918026"/>
                  </a:ext>
                </a:extLst>
              </a:tr>
              <a:tr h="48246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457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Juan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Masculino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MDL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1976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320497"/>
                  </a:ext>
                </a:extLst>
              </a:tr>
              <a:tr h="48246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760297"/>
                  </a:ext>
                </a:extLst>
              </a:tr>
              <a:tr h="482463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784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Juan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Masculino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CBOG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6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1976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801265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919D953A-E05F-A689-248D-C81B84572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789"/>
              </p:ext>
            </p:extLst>
          </p:nvPr>
        </p:nvGraphicFramePr>
        <p:xfrm>
          <a:off x="9412406" y="6084032"/>
          <a:ext cx="8308579" cy="1163466"/>
        </p:xfrm>
        <a:graphic>
          <a:graphicData uri="http://schemas.openxmlformats.org/drawingml/2006/table">
            <a:tbl>
              <a:tblPr/>
              <a:tblGrid>
                <a:gridCol w="1360279">
                  <a:extLst>
                    <a:ext uri="{9D8B030D-6E8A-4147-A177-3AD203B41FA5}">
                      <a16:colId xmlns:a16="http://schemas.microsoft.com/office/drawing/2014/main" val="2617104143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2119063099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474679579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1203528636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4036456936"/>
                    </a:ext>
                  </a:extLst>
                </a:gridCol>
                <a:gridCol w="1389660">
                  <a:extLst>
                    <a:ext uri="{9D8B030D-6E8A-4147-A177-3AD203B41FA5}">
                      <a16:colId xmlns:a16="http://schemas.microsoft.com/office/drawing/2014/main" val="2749092862"/>
                    </a:ext>
                  </a:extLst>
                </a:gridCol>
              </a:tblGrid>
              <a:tr h="3878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ID_Cliente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Ciudad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Fecha_Inicio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Fecha_Fin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Activo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68674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701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Ana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Cali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2023-01-01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2023-12-31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False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7219773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701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Ana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Bogotá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2024-01-01</a:t>
                      </a:r>
                      <a:endParaRPr lang="es-CO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NULL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True</a:t>
                      </a:r>
                      <a:endParaRPr lang="es-CO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97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369249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5716D-0670-2FDF-4BBC-60BB1F556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255A90-EACF-5B1B-0AEE-3130BE8922BF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ED5FF71-040F-E084-7CEA-D35F4AF608B4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1776A400-1384-6265-EB01-B1F495B5E45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16BCEE5-80B2-A058-6E49-03AC19EAC7A1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A4DB2E28-0809-9BB3-6719-A1449125331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A7BE1A5-F98F-2CAC-78DC-F42A09AE7EF6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33B1A04-8AA5-1C3D-6090-61391EE8E7B5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FFA4E44-B5C1-CAB4-1F8D-8A5FA9A32A64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9D3A1CA-CAEC-D8C4-A545-57714D2B5548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99ACF87D-6C4E-024A-8317-C098F583D45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3" name="Text Box 68">
            <a:extLst>
              <a:ext uri="{FF2B5EF4-FFF2-40B4-BE49-F238E27FC236}">
                <a16:creationId xmlns:a16="http://schemas.microsoft.com/office/drawing/2014/main" id="{F533E78F-5C32-FB57-6A9D-0A7BBFD0B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7440" y="2449726"/>
            <a:ext cx="26869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 err="1"/>
              <a:t>Dimención</a:t>
            </a:r>
            <a:r>
              <a:rPr lang="en-US" altLang="es-CO" sz="2400" dirty="0"/>
              <a:t> </a:t>
            </a:r>
            <a:r>
              <a:rPr lang="en-US" altLang="es-CO" sz="2400" dirty="0" err="1"/>
              <a:t>Cliente</a:t>
            </a:r>
            <a:endParaRPr lang="en-US" altLang="es-CO" sz="2400" dirty="0"/>
          </a:p>
        </p:txBody>
      </p:sp>
      <p:sp>
        <p:nvSpPr>
          <p:cNvPr id="15" name="Text Box 120">
            <a:extLst>
              <a:ext uri="{FF2B5EF4-FFF2-40B4-BE49-F238E27FC236}">
                <a16:creationId xmlns:a16="http://schemas.microsoft.com/office/drawing/2014/main" id="{5B785A5C-01FA-4960-DF50-48DABF155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18931" y="4779985"/>
            <a:ext cx="21194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s-CO" sz="2400" dirty="0" err="1"/>
              <a:t>Hecho</a:t>
            </a:r>
            <a:r>
              <a:rPr lang="en-US" altLang="es-CO" sz="2400" dirty="0"/>
              <a:t> Ventas</a:t>
            </a:r>
          </a:p>
        </p:txBody>
      </p:sp>
      <p:sp>
        <p:nvSpPr>
          <p:cNvPr id="16" name="Text Box 122">
            <a:extLst>
              <a:ext uri="{FF2B5EF4-FFF2-40B4-BE49-F238E27FC236}">
                <a16:creationId xmlns:a16="http://schemas.microsoft.com/office/drawing/2014/main" id="{152E878F-6529-F224-B5D5-023FD703D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195" y="6174682"/>
            <a:ext cx="542328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s-ES" altLang="es-CO" sz="2400" dirty="0">
                <a:solidFill>
                  <a:schemeClr val="hlink"/>
                </a:solidFill>
              </a:rPr>
              <a:t>Las filas de hechos existentes utilizan </a:t>
            </a:r>
          </a:p>
          <a:p>
            <a:pPr algn="r"/>
            <a:r>
              <a:rPr lang="es-ES" altLang="es-CO" sz="2400" dirty="0">
                <a:solidFill>
                  <a:schemeClr val="hlink"/>
                </a:solidFill>
              </a:rPr>
              <a:t>la fila de dimensión antigua</a:t>
            </a:r>
            <a:endParaRPr lang="en-US" altLang="es-CO" sz="2400" dirty="0">
              <a:solidFill>
                <a:schemeClr val="hlink"/>
              </a:solidFill>
            </a:endParaRPr>
          </a:p>
        </p:txBody>
      </p:sp>
      <p:sp>
        <p:nvSpPr>
          <p:cNvPr id="17" name="Text Box 123">
            <a:extLst>
              <a:ext uri="{FF2B5EF4-FFF2-40B4-BE49-F238E27FC236}">
                <a16:creationId xmlns:a16="http://schemas.microsoft.com/office/drawing/2014/main" id="{8F9EE405-7463-3C6B-1D22-EA2C75C36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5831" y="7227674"/>
            <a:ext cx="50305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s-ES" altLang="es-CO" sz="2400" dirty="0">
                <a:solidFill>
                  <a:schemeClr val="hlink"/>
                </a:solidFill>
              </a:rPr>
              <a:t>Las nuevas filas de hechos utilizan </a:t>
            </a:r>
          </a:p>
          <a:p>
            <a:pPr algn="r"/>
            <a:r>
              <a:rPr lang="es-ES" altLang="es-CO" sz="2400" dirty="0">
                <a:solidFill>
                  <a:schemeClr val="hlink"/>
                </a:solidFill>
              </a:rPr>
              <a:t>una nueva fila de dimensión</a:t>
            </a:r>
            <a:endParaRPr lang="en-US" altLang="es-CO" sz="2400" dirty="0">
              <a:solidFill>
                <a:schemeClr val="hlink"/>
              </a:solidFill>
            </a:endParaRPr>
          </a:p>
        </p:txBody>
      </p:sp>
      <p:sp>
        <p:nvSpPr>
          <p:cNvPr id="18" name="AutoShape 124">
            <a:extLst>
              <a:ext uri="{FF2B5EF4-FFF2-40B4-BE49-F238E27FC236}">
                <a16:creationId xmlns:a16="http://schemas.microsoft.com/office/drawing/2014/main" id="{AEBB0795-F069-4ECA-9B70-F5595FC00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6403282"/>
            <a:ext cx="1295400" cy="381000"/>
          </a:xfrm>
          <a:prstGeom prst="rightArrow">
            <a:avLst>
              <a:gd name="adj1" fmla="val 50000"/>
              <a:gd name="adj2" fmla="val 85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sp>
        <p:nvSpPr>
          <p:cNvPr id="19" name="AutoShape 125">
            <a:extLst>
              <a:ext uri="{FF2B5EF4-FFF2-40B4-BE49-F238E27FC236}">
                <a16:creationId xmlns:a16="http://schemas.microsoft.com/office/drawing/2014/main" id="{C363C998-36D8-AECC-3064-28ED749E2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7456274"/>
            <a:ext cx="1295400" cy="381000"/>
          </a:xfrm>
          <a:prstGeom prst="rightArrow">
            <a:avLst>
              <a:gd name="adj1" fmla="val 50000"/>
              <a:gd name="adj2" fmla="val 85000"/>
            </a:avLst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CO"/>
          </a:p>
        </p:txBody>
      </p:sp>
      <p:graphicFrame>
        <p:nvGraphicFramePr>
          <p:cNvPr id="20" name="Tabla 19">
            <a:extLst>
              <a:ext uri="{FF2B5EF4-FFF2-40B4-BE49-F238E27FC236}">
                <a16:creationId xmlns:a16="http://schemas.microsoft.com/office/drawing/2014/main" id="{251AEF9C-7FE3-28A6-B466-18EFE1205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326608"/>
              </p:ext>
            </p:extLst>
          </p:nvPr>
        </p:nvGraphicFramePr>
        <p:xfrm>
          <a:off x="1179412" y="3225506"/>
          <a:ext cx="8229600" cy="1859280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3891582587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21602703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8173534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0315166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546422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Clave_Cliente (Cust_key)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Nombre (</a:t>
                      </a:r>
                      <a:r>
                        <a:rPr lang="es-CO" sz="18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Name</a:t>
                      </a: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es-CO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Sexo (Sex)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Departamento (</a:t>
                      </a:r>
                      <a:r>
                        <a:rPr lang="es-CO" sz="18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State</a:t>
                      </a: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es-CO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Año_Nac (YOB)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0918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457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Juan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Masculino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MDL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1976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320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7602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784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Juan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Masculino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CBOG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1976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801265"/>
                  </a:ext>
                </a:extLst>
              </a:tr>
            </a:tbl>
          </a:graphicData>
        </a:graphic>
      </p:graphicFrame>
      <p:graphicFrame>
        <p:nvGraphicFramePr>
          <p:cNvPr id="21" name="Tabla 20">
            <a:extLst>
              <a:ext uri="{FF2B5EF4-FFF2-40B4-BE49-F238E27FC236}">
                <a16:creationId xmlns:a16="http://schemas.microsoft.com/office/drawing/2014/main" id="{E711A701-AF6D-64E4-383B-F60B3D914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516943"/>
              </p:ext>
            </p:extLst>
          </p:nvPr>
        </p:nvGraphicFramePr>
        <p:xfrm>
          <a:off x="9409012" y="5507015"/>
          <a:ext cx="8506443" cy="2330260"/>
        </p:xfrm>
        <a:graphic>
          <a:graphicData uri="http://schemas.openxmlformats.org/drawingml/2006/table">
            <a:tbl>
              <a:tblPr/>
              <a:tblGrid>
                <a:gridCol w="2835481">
                  <a:extLst>
                    <a:ext uri="{9D8B030D-6E8A-4147-A177-3AD203B41FA5}">
                      <a16:colId xmlns:a16="http://schemas.microsoft.com/office/drawing/2014/main" val="2598936377"/>
                    </a:ext>
                  </a:extLst>
                </a:gridCol>
                <a:gridCol w="2835481">
                  <a:extLst>
                    <a:ext uri="{9D8B030D-6E8A-4147-A177-3AD203B41FA5}">
                      <a16:colId xmlns:a16="http://schemas.microsoft.com/office/drawing/2014/main" val="1345833718"/>
                    </a:ext>
                  </a:extLst>
                </a:gridCol>
                <a:gridCol w="2835481">
                  <a:extLst>
                    <a:ext uri="{9D8B030D-6E8A-4147-A177-3AD203B41FA5}">
                      <a16:colId xmlns:a16="http://schemas.microsoft.com/office/drawing/2014/main" val="997945277"/>
                    </a:ext>
                  </a:extLst>
                </a:gridCol>
              </a:tblGrid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Clave_Cliente</a:t>
                      </a: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 (</a:t>
                      </a:r>
                      <a:r>
                        <a:rPr lang="es-CO" sz="1800" b="1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Cust_key</a:t>
                      </a:r>
                      <a:r>
                        <a:rPr lang="es-CO" sz="1800" b="1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)</a:t>
                      </a:r>
                      <a:endParaRPr lang="es-CO" sz="180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Cantidad (Quantity)</a:t>
                      </a:r>
                      <a:endParaRPr lang="es-CO" sz="18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686443"/>
                  </a:ext>
                </a:extLst>
              </a:tr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7323641"/>
                  </a:ext>
                </a:extLst>
              </a:tr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457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5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1999337"/>
                  </a:ext>
                </a:extLst>
              </a:tr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168638"/>
                  </a:ext>
                </a:extLst>
              </a:tr>
              <a:tr h="46605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784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...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s-CO" sz="180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</a:t>
                      </a:r>
                    </a:p>
                  </a:txBody>
                  <a:tcPr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7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4607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8BA0A-E0EC-F44D-8A4E-FD26BD8F0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663BDA0-0AF8-C74C-E817-459DA0BF715E}"/>
              </a:ext>
            </a:extLst>
          </p:cNvPr>
          <p:cNvSpPr/>
          <p:nvPr/>
        </p:nvSpPr>
        <p:spPr>
          <a:xfrm>
            <a:off x="16526945" y="207818"/>
            <a:ext cx="1388509" cy="555404"/>
          </a:xfrm>
          <a:custGeom>
            <a:avLst/>
            <a:gdLst/>
            <a:ahLst/>
            <a:cxnLst/>
            <a:rect l="l" t="t" r="r" b="b"/>
            <a:pathLst>
              <a:path w="1388509" h="555404">
                <a:moveTo>
                  <a:pt x="0" y="0"/>
                </a:moveTo>
                <a:lnTo>
                  <a:pt x="1388510" y="0"/>
                </a:lnTo>
                <a:lnTo>
                  <a:pt x="1388510" y="555404"/>
                </a:lnTo>
                <a:lnTo>
                  <a:pt x="0" y="55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CO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94A8CAB-E85C-C25B-0E14-A4B70EE7FFF3}"/>
              </a:ext>
            </a:extLst>
          </p:cNvPr>
          <p:cNvGrpSpPr/>
          <p:nvPr/>
        </p:nvGrpSpPr>
        <p:grpSpPr>
          <a:xfrm>
            <a:off x="-76200" y="0"/>
            <a:ext cx="449045" cy="10287000"/>
            <a:chOff x="0" y="0"/>
            <a:chExt cx="598727" cy="13716000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7EE2E97-9DFB-2DF2-F9C0-D547D1FFE58F}"/>
                </a:ext>
              </a:extLst>
            </p:cNvPr>
            <p:cNvGrpSpPr/>
            <p:nvPr/>
          </p:nvGrpSpPr>
          <p:grpSpPr>
            <a:xfrm>
              <a:off x="77114" y="0"/>
              <a:ext cx="444500" cy="13716000"/>
              <a:chOff x="0" y="0"/>
              <a:chExt cx="87802" cy="2709333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0645D8BA-8B06-138F-64C2-1B38C5829B9A}"/>
                  </a:ext>
                </a:extLst>
              </p:cNvPr>
              <p:cNvSpPr/>
              <p:nvPr/>
            </p:nvSpPr>
            <p:spPr>
              <a:xfrm>
                <a:off x="0" y="0"/>
                <a:ext cx="8780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87802" h="2709333">
                    <a:moveTo>
                      <a:pt x="0" y="0"/>
                    </a:moveTo>
                    <a:lnTo>
                      <a:pt x="87802" y="0"/>
                    </a:lnTo>
                    <a:lnTo>
                      <a:pt x="8780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6B1374">
                      <a:alpha val="100000"/>
                    </a:srgbClr>
                  </a:gs>
                  <a:gs pos="33333">
                    <a:srgbClr val="700A89">
                      <a:alpha val="100000"/>
                    </a:srgbClr>
                  </a:gs>
                  <a:gs pos="66667">
                    <a:srgbClr val="C20052">
                      <a:alpha val="100000"/>
                    </a:srgbClr>
                  </a:gs>
                  <a:gs pos="100000">
                    <a:srgbClr val="FF0055">
                      <a:alpha val="10000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75CE2F8-7555-DAB5-57A7-EE0D3DD0F790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7802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9087A17-027B-6AE2-65C1-E41CD9321788}"/>
                </a:ext>
              </a:extLst>
            </p:cNvPr>
            <p:cNvSpPr/>
            <p:nvPr/>
          </p:nvSpPr>
          <p:spPr>
            <a:xfrm>
              <a:off x="22810" y="1020609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CABC2E2-24A8-7436-7157-1498E5B09AFF}"/>
                </a:ext>
              </a:extLst>
            </p:cNvPr>
            <p:cNvSpPr/>
            <p:nvPr/>
          </p:nvSpPr>
          <p:spPr>
            <a:xfrm rot="-10800000">
              <a:off x="22810" y="102655"/>
              <a:ext cx="553108" cy="542737"/>
            </a:xfrm>
            <a:custGeom>
              <a:avLst/>
              <a:gdLst/>
              <a:ahLst/>
              <a:cxnLst/>
              <a:rect l="l" t="t" r="r" b="b"/>
              <a:pathLst>
                <a:path w="553108" h="542737">
                  <a:moveTo>
                    <a:pt x="0" y="0"/>
                  </a:moveTo>
                  <a:lnTo>
                    <a:pt x="553108" y="0"/>
                  </a:lnTo>
                  <a:lnTo>
                    <a:pt x="553108" y="542737"/>
                  </a:lnTo>
                  <a:lnTo>
                    <a:pt x="0" y="542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CO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6F040D7C-870E-B3FE-AF30-4A9CE842F2EB}"/>
                </a:ext>
              </a:extLst>
            </p:cNvPr>
            <p:cNvGrpSpPr/>
            <p:nvPr/>
          </p:nvGrpSpPr>
          <p:grpSpPr>
            <a:xfrm rot="1460314">
              <a:off x="1518" y="765089"/>
              <a:ext cx="595692" cy="135824"/>
              <a:chOff x="0" y="0"/>
              <a:chExt cx="1355149" cy="308989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EABF39C-7EC1-2626-821C-6098F4D8981D}"/>
                  </a:ext>
                </a:extLst>
              </p:cNvPr>
              <p:cNvSpPr/>
              <p:nvPr/>
            </p:nvSpPr>
            <p:spPr>
              <a:xfrm>
                <a:off x="0" y="0"/>
                <a:ext cx="1355149" cy="308989"/>
              </a:xfrm>
              <a:custGeom>
                <a:avLst/>
                <a:gdLst/>
                <a:ahLst/>
                <a:cxnLst/>
                <a:rect l="l" t="t" r="r" b="b"/>
                <a:pathLst>
                  <a:path w="1355149" h="308989">
                    <a:moveTo>
                      <a:pt x="154494" y="0"/>
                    </a:moveTo>
                    <a:lnTo>
                      <a:pt x="1200655" y="0"/>
                    </a:lnTo>
                    <a:cubicBezTo>
                      <a:pt x="1241629" y="0"/>
                      <a:pt x="1280926" y="16277"/>
                      <a:pt x="1309899" y="45250"/>
                    </a:cubicBezTo>
                    <a:cubicBezTo>
                      <a:pt x="1338872" y="74224"/>
                      <a:pt x="1355149" y="113520"/>
                      <a:pt x="1355149" y="154494"/>
                    </a:cubicBezTo>
                    <a:lnTo>
                      <a:pt x="1355149" y="154494"/>
                    </a:lnTo>
                    <a:cubicBezTo>
                      <a:pt x="1355149" y="239819"/>
                      <a:pt x="1285980" y="308989"/>
                      <a:pt x="1200655" y="308989"/>
                    </a:cubicBezTo>
                    <a:lnTo>
                      <a:pt x="154494" y="308989"/>
                    </a:lnTo>
                    <a:cubicBezTo>
                      <a:pt x="113520" y="308989"/>
                      <a:pt x="74224" y="292712"/>
                      <a:pt x="45250" y="263738"/>
                    </a:cubicBezTo>
                    <a:cubicBezTo>
                      <a:pt x="16277" y="234765"/>
                      <a:pt x="0" y="195469"/>
                      <a:pt x="0" y="154494"/>
                    </a:cubicBezTo>
                    <a:lnTo>
                      <a:pt x="0" y="154494"/>
                    </a:lnTo>
                    <a:cubicBezTo>
                      <a:pt x="0" y="113520"/>
                      <a:pt x="16277" y="74224"/>
                      <a:pt x="45250" y="45250"/>
                    </a:cubicBezTo>
                    <a:cubicBezTo>
                      <a:pt x="74224" y="16277"/>
                      <a:pt x="113520" y="0"/>
                      <a:pt x="15449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6FF8BEB6-9A00-FA72-0A41-729A4616D7A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55149" cy="34708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73AB20E-53B9-1027-6AD6-125CA1E28643}"/>
              </a:ext>
            </a:extLst>
          </p:cNvPr>
          <p:cNvSpPr txBox="1"/>
          <p:nvPr/>
        </p:nvSpPr>
        <p:spPr>
          <a:xfrm>
            <a:off x="1849316" y="3050674"/>
            <a:ext cx="11819792" cy="5410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Tipo 1: sobrescribir el valor existente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 de implementar.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Tipo 2: agregar una nueva fila de dimensión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Reporte histórico exacto.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Los agregados </a:t>
            </a:r>
            <a:r>
              <a:rPr kumimoji="0" lang="es-E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precomputados</a:t>
            </a: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no se ven afectados.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 tabla de dimensión crece con el tiempo.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Requiere mantener el mapeo de clave operacional a la clave sustituta vigente en el área de </a:t>
            </a:r>
            <a:r>
              <a:rPr kumimoji="0" lang="es-E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staging</a:t>
            </a: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s-E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 reportar la actividad de una entidad a través del tiempo, se suele restringir por clave natural.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B66A1F8-6D6D-1D0F-7381-695EAE1CB403}"/>
              </a:ext>
            </a:extLst>
          </p:cNvPr>
          <p:cNvSpPr txBox="1"/>
          <p:nvPr/>
        </p:nvSpPr>
        <p:spPr>
          <a:xfrm>
            <a:off x="1849316" y="1340503"/>
            <a:ext cx="91850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Pro y Contras:  Tipo 1 vs. Tipo 2</a:t>
            </a:r>
            <a:endParaRPr 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376474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d0e0202-030e-462a-aa27-6a6a82479e70" xsi:nil="true"/>
    <lcf76f155ced4ddcb4097134ff3c332f xmlns="6c275f7e-0654-4a6d-8904-2cca8e28e71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E0DDBAFD1725F409D01B56EA32EFDE3" ma:contentTypeVersion="7" ma:contentTypeDescription="Crear nuevo documento." ma:contentTypeScope="" ma:versionID="7dc7d2ffd02d580038770cdc54fb49b2">
  <xsd:schema xmlns:xsd="http://www.w3.org/2001/XMLSchema" xmlns:xs="http://www.w3.org/2001/XMLSchema" xmlns:p="http://schemas.microsoft.com/office/2006/metadata/properties" xmlns:ns2="6c275f7e-0654-4a6d-8904-2cca8e28e712" xmlns:ns3="cd0e0202-030e-462a-aa27-6a6a82479e70" targetNamespace="http://schemas.microsoft.com/office/2006/metadata/properties" ma:root="true" ma:fieldsID="6553f877db16f6ec9bb39e8e018c4235" ns2:_="" ns3:_="">
    <xsd:import namespace="6c275f7e-0654-4a6d-8904-2cca8e28e712"/>
    <xsd:import namespace="cd0e0202-030e-462a-aa27-6a6a82479e70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275f7e-0654-4a6d-8904-2cca8e28e71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Etiquetas de imagen" ma:readOnly="false" ma:fieldId="{5cf76f15-5ced-4ddc-b409-7134ff3c332f}" ma:taxonomyMulti="true" ma:sspId="39d08eb0-6654-4c6a-ad6e-6625fbda6b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0e0202-030e-462a-aa27-6a6a82479e70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821bf81b-0d50-4df5-8eec-576b1a7382f6}" ma:internalName="TaxCatchAll" ma:showField="CatchAllData" ma:web="cd0e0202-030e-462a-aa27-6a6a82479e7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26D1D1-A15E-45AB-876A-271BF38AB980}">
  <ds:schemaRefs>
    <ds:schemaRef ds:uri="http://schemas.microsoft.com/office/2006/metadata/properties"/>
    <ds:schemaRef ds:uri="http://schemas.microsoft.com/office/infopath/2007/PartnerControls"/>
    <ds:schemaRef ds:uri="cd0e0202-030e-462a-aa27-6a6a82479e70"/>
    <ds:schemaRef ds:uri="6c275f7e-0654-4a6d-8904-2cca8e28e712"/>
  </ds:schemaRefs>
</ds:datastoreItem>
</file>

<file path=customXml/itemProps2.xml><?xml version="1.0" encoding="utf-8"?>
<ds:datastoreItem xmlns:ds="http://schemas.openxmlformats.org/officeDocument/2006/customXml" ds:itemID="{C2897171-D617-4035-84F5-B2C4786536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275f7e-0654-4a6d-8904-2cca8e28e712"/>
    <ds:schemaRef ds:uri="cd0e0202-030e-462a-aa27-6a6a82479e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3D0385-A233-4172-ADB2-B697B7C475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10632</TotalTime>
  <Words>11183</Words>
  <Application>Microsoft Office PowerPoint</Application>
  <PresentationFormat>Personalizado</PresentationFormat>
  <Paragraphs>1551</Paragraphs>
  <Slides>110</Slides>
  <Notes>2</Notes>
  <HiddenSlides>8</HiddenSlides>
  <MMClips>0</MMClips>
  <ScaleCrop>false</ScaleCrop>
  <HeadingPairs>
    <vt:vector size="6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110</vt:i4>
      </vt:variant>
    </vt:vector>
  </HeadingPairs>
  <TitlesOfParts>
    <vt:vector size="125" baseType="lpstr">
      <vt:lpstr>Poppins 1 Bold</vt:lpstr>
      <vt:lpstr>Space Grotesk</vt:lpstr>
      <vt:lpstr>Google Sans Text</vt:lpstr>
      <vt:lpstr>Google Sans</vt:lpstr>
      <vt:lpstr>Courier</vt:lpstr>
      <vt:lpstr>Merriweather</vt:lpstr>
      <vt:lpstr>Wingdings</vt:lpstr>
      <vt:lpstr>Inter</vt:lpstr>
      <vt:lpstr>Poppins</vt:lpstr>
      <vt:lpstr>Courier New</vt:lpstr>
      <vt:lpstr>Calibri</vt:lpstr>
      <vt:lpstr>DM Sans</vt:lpstr>
      <vt:lpstr>Arial</vt:lpstr>
      <vt:lpstr>JetBrains Mono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Administrador</dc:creator>
  <cp:lastModifiedBy>Juan Esteban Mejia Velasquez</cp:lastModifiedBy>
  <cp:revision>44</cp:revision>
  <dcterms:created xsi:type="dcterms:W3CDTF">2006-08-16T00:00:00Z</dcterms:created>
  <dcterms:modified xsi:type="dcterms:W3CDTF">2025-12-11T02:58:55Z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0x0101009E0DDBAFD1725F409D01B56EA32EFDE3</vt:lpwstr>
  </property>
  <property fmtid="{D5CDD505-2E9C-101B-9397-08002B2CF9AE}" pid="3" name="GUID">
    <vt:lpwstr>8ee56194-4f5f-4314-9a7c-fa71b263b52c</vt:lpwstr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SharedWithUsers">
    <vt:lpwstr/>
  </property>
  <property fmtid="{D5CDD505-2E9C-101B-9397-08002B2CF9AE}" pid="8" name="TriggerFlowInfo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</Properties>
</file>